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7" r:id="rId3"/>
    <p:sldId id="259" r:id="rId4"/>
    <p:sldId id="258" r:id="rId5"/>
    <p:sldId id="262" r:id="rId6"/>
    <p:sldId id="260" r:id="rId7"/>
    <p:sldId id="268" r:id="rId8"/>
    <p:sldId id="275" r:id="rId9"/>
    <p:sldId id="274" r:id="rId10"/>
    <p:sldId id="276" r:id="rId11"/>
    <p:sldId id="284" r:id="rId12"/>
    <p:sldId id="263" r:id="rId13"/>
    <p:sldId id="281" r:id="rId14"/>
    <p:sldId id="282" r:id="rId15"/>
    <p:sldId id="269" r:id="rId16"/>
    <p:sldId id="270"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2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4" autoAdjust="0"/>
    <p:restoredTop sz="95865" autoAdjust="0"/>
  </p:normalViewPr>
  <p:slideViewPr>
    <p:cSldViewPr snapToGrid="0">
      <p:cViewPr varScale="1">
        <p:scale>
          <a:sx n="86" d="100"/>
          <a:sy n="86" d="100"/>
        </p:scale>
        <p:origin x="470"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jpeg>
</file>

<file path=ppt/media/image10.png>
</file>

<file path=ppt/media/image11.png>
</file>

<file path=ppt/media/image12.jpg>
</file>

<file path=ppt/media/image2.jpeg>
</file>

<file path=ppt/media/image3.jpg>
</file>

<file path=ppt/media/image4.png>
</file>

<file path=ppt/media/image5.jpg>
</file>

<file path=ppt/media/image6.jfif>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72F124F-DBA1-4266-8EDD-F08E2D6F918F}" type="datetimeFigureOut">
              <a:rPr lang="en-US" smtClean="0"/>
              <a:t>7/6/2020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74A1BB-29C2-472F-99EF-674AA855D6D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2F124F-DBA1-4266-8EDD-F08E2D6F918F}" type="datetimeFigureOut">
              <a:rPr lang="en-US" smtClean="0"/>
              <a:t>7/6/2020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74A1BB-29C2-472F-99EF-674AA855D6D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2F124F-DBA1-4266-8EDD-F08E2D6F918F}" type="datetimeFigureOut">
              <a:rPr lang="en-US" smtClean="0"/>
              <a:t>7/6/2020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74A1BB-29C2-472F-99EF-674AA855D6D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2F124F-DBA1-4266-8EDD-F08E2D6F918F}" type="datetimeFigureOut">
              <a:rPr lang="en-US" smtClean="0"/>
              <a:t>7/6/2020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74A1BB-29C2-472F-99EF-674AA855D6D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2F124F-DBA1-4266-8EDD-F08E2D6F918F}" type="datetimeFigureOut">
              <a:rPr lang="en-US" smtClean="0"/>
              <a:t>7/6/2020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74A1BB-29C2-472F-99EF-674AA855D6D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72F124F-DBA1-4266-8EDD-F08E2D6F918F}" type="datetimeFigureOut">
              <a:rPr lang="en-US" smtClean="0"/>
              <a:t>7/6/2020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74A1BB-29C2-472F-99EF-674AA855D6D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72F124F-DBA1-4266-8EDD-F08E2D6F918F}" type="datetimeFigureOut">
              <a:rPr lang="en-US" smtClean="0"/>
              <a:t>7/6/2020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74A1BB-29C2-472F-99EF-674AA855D6D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72F124F-DBA1-4266-8EDD-F08E2D6F918F}" type="datetimeFigureOut">
              <a:rPr lang="en-US" smtClean="0"/>
              <a:t>7/6/2020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74A1BB-29C2-472F-99EF-674AA855D6D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2F124F-DBA1-4266-8EDD-F08E2D6F918F}" type="datetimeFigureOut">
              <a:rPr lang="en-US" smtClean="0"/>
              <a:t>7/6/2020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74A1BB-29C2-472F-99EF-674AA855D6D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2F124F-DBA1-4266-8EDD-F08E2D6F918F}" type="datetimeFigureOut">
              <a:rPr lang="en-US" smtClean="0"/>
              <a:t>7/6/2020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74A1BB-29C2-472F-99EF-674AA855D6D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2F124F-DBA1-4266-8EDD-F08E2D6F918F}" type="datetimeFigureOut">
              <a:rPr lang="en-US" smtClean="0"/>
              <a:t>7/6/2020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74A1BB-29C2-472F-99EF-674AA855D6D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2F124F-DBA1-4266-8EDD-F08E2D6F918F}" type="datetimeFigureOut">
              <a:rPr lang="en-US" smtClean="0"/>
              <a:t>7/6/2020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74A1BB-29C2-472F-99EF-674AA855D6D5}"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image" Target="../media/image5.jp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6.jf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185531" y="3241885"/>
            <a:ext cx="5499651" cy="1077218"/>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Movie Recommendation System</a:t>
            </a:r>
          </a:p>
        </p:txBody>
      </p:sp>
      <p:sp>
        <p:nvSpPr>
          <p:cNvPr id="5" name="TextBox 4"/>
          <p:cNvSpPr txBox="1"/>
          <p:nvPr/>
        </p:nvSpPr>
        <p:spPr>
          <a:xfrm>
            <a:off x="-636105" y="4319103"/>
            <a:ext cx="6732104"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Project Report</a:t>
            </a:r>
          </a:p>
        </p:txBody>
      </p:sp>
      <p:pic>
        <p:nvPicPr>
          <p:cNvPr id="4" name="Picture 3" descr="A close up of a building&#10;&#10;Description automatically generated">
            <a:extLst>
              <a:ext uri="{FF2B5EF4-FFF2-40B4-BE49-F238E27FC236}">
                <a16:creationId xmlns:a16="http://schemas.microsoft.com/office/drawing/2014/main" id="{386E891A-DE5C-418E-93EF-954716E317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0713" y="0"/>
            <a:ext cx="6321287" cy="6857999"/>
          </a:xfrm>
          <a:prstGeom prst="rect">
            <a:avLst/>
          </a:prstGeom>
        </p:spPr>
      </p:pic>
      <p:pic>
        <p:nvPicPr>
          <p:cNvPr id="7" name="Picture 6" descr="A close up of a logo&#10;&#10;Description automatically generated">
            <a:extLst>
              <a:ext uri="{FF2B5EF4-FFF2-40B4-BE49-F238E27FC236}">
                <a16:creationId xmlns:a16="http://schemas.microsoft.com/office/drawing/2014/main" id="{C43215C1-900A-42FB-9537-ED0B26F802E5}"/>
              </a:ext>
            </a:extLst>
          </p:cNvPr>
          <p:cNvPicPr>
            <a:picLocks noChangeAspect="1"/>
          </p:cNvPicPr>
          <p:nvPr/>
        </p:nvPicPr>
        <p:blipFill>
          <a:blip r:embed="rId4">
            <a:extLst>
              <a:ext uri="{BEBA8EAE-BF5A-486C-A8C5-ECC9F3942E4B}">
                <a14:imgProps xmlns:a14="http://schemas.microsoft.com/office/drawing/2010/main">
                  <a14:imgLayer r:embed="rId5">
                    <a14:imgEffect>
                      <a14:artisticMarker/>
                    </a14:imgEffect>
                    <a14:imgEffect>
                      <a14:sharpenSoften amount="-25000"/>
                    </a14:imgEffect>
                    <a14:imgEffect>
                      <a14:colorTemperature colorTemp="4700"/>
                    </a14:imgEffect>
                    <a14:imgEffect>
                      <a14:saturation sat="300000"/>
                    </a14:imgEffect>
                  </a14:imgLayer>
                </a14:imgProps>
              </a:ext>
              <a:ext uri="{28A0092B-C50C-407E-A947-70E740481C1C}">
                <a14:useLocalDpi xmlns:a14="http://schemas.microsoft.com/office/drawing/2010/main" val="0"/>
              </a:ext>
            </a:extLst>
          </a:blip>
          <a:stretch>
            <a:fillRect/>
          </a:stretch>
        </p:blipFill>
        <p:spPr>
          <a:xfrm>
            <a:off x="0" y="-1"/>
            <a:ext cx="5870713" cy="2027583"/>
          </a:xfrm>
          <a:prstGeom prst="rect">
            <a:avLst/>
          </a:prstGeom>
          <a:solidFill>
            <a:srgbClr val="FFF2CC"/>
          </a:solidFill>
        </p:spPr>
      </p:pic>
      <p:pic>
        <p:nvPicPr>
          <p:cNvPr id="9" name="Picture 8" descr="A picture containing drawing&#10;&#10;Description automatically generated">
            <a:extLst>
              <a:ext uri="{FF2B5EF4-FFF2-40B4-BE49-F238E27FC236}">
                <a16:creationId xmlns:a16="http://schemas.microsoft.com/office/drawing/2014/main" id="{7A13769F-9D17-48DD-92DB-B186D14480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5870713" cy="202758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drawing&#10;&#10;Description automatically generated">
            <a:extLst>
              <a:ext uri="{FF2B5EF4-FFF2-40B4-BE49-F238E27FC236}">
                <a16:creationId xmlns:a16="http://schemas.microsoft.com/office/drawing/2014/main" id="{45AD512C-7D97-4F86-B3E1-4383C07131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4643" y="0"/>
            <a:ext cx="3697357" cy="1603513"/>
          </a:xfrm>
          <a:prstGeom prst="rect">
            <a:avLst/>
          </a:prstGeom>
        </p:spPr>
      </p:pic>
      <p:sp>
        <p:nvSpPr>
          <p:cNvPr id="8" name="Title 7">
            <a:extLst>
              <a:ext uri="{FF2B5EF4-FFF2-40B4-BE49-F238E27FC236}">
                <a16:creationId xmlns:a16="http://schemas.microsoft.com/office/drawing/2014/main" id="{F3EEA2D6-9658-42CD-B2BD-3A4BBDEC3D76}"/>
              </a:ext>
            </a:extLst>
          </p:cNvPr>
          <p:cNvSpPr>
            <a:spLocks noGrp="1"/>
          </p:cNvSpPr>
          <p:nvPr>
            <p:ph type="ctrTitle"/>
          </p:nvPr>
        </p:nvSpPr>
        <p:spPr>
          <a:xfrm>
            <a:off x="3538330" y="2871650"/>
            <a:ext cx="9144000" cy="2387600"/>
          </a:xfrm>
        </p:spPr>
        <p:txBody>
          <a:bodyPr>
            <a:noAutofit/>
          </a:bodyPr>
          <a:lstStyle/>
          <a:p>
            <a:br>
              <a:rPr lang="en-IN" sz="800" dirty="0"/>
            </a:br>
            <a:endParaRPr lang="en-IN" sz="800" dirty="0"/>
          </a:p>
        </p:txBody>
      </p:sp>
      <p:sp>
        <p:nvSpPr>
          <p:cNvPr id="10" name="Subtitle 8">
            <a:extLst>
              <a:ext uri="{FF2B5EF4-FFF2-40B4-BE49-F238E27FC236}">
                <a16:creationId xmlns:a16="http://schemas.microsoft.com/office/drawing/2014/main" id="{1822496C-29F8-49F4-A9AE-6501FDEE670D}"/>
              </a:ext>
            </a:extLst>
          </p:cNvPr>
          <p:cNvSpPr>
            <a:spLocks noGrp="1"/>
          </p:cNvSpPr>
          <p:nvPr>
            <p:ph type="subTitle" idx="1"/>
          </p:nvPr>
        </p:nvSpPr>
        <p:spPr>
          <a:xfrm>
            <a:off x="-874642" y="660401"/>
            <a:ext cx="9144000" cy="1655762"/>
          </a:xfrm>
        </p:spPr>
        <p:txBody>
          <a:bodyPr>
            <a:normAutofit fontScale="25000" lnSpcReduction="20000"/>
          </a:bodyPr>
          <a:lstStyle/>
          <a:p>
            <a:r>
              <a:rPr lang="en-IN" sz="4000" b="1" dirty="0">
                <a:latin typeface="Times New Roman" panose="02020603050405020304" pitchFamily="18" charset="0"/>
                <a:cs typeface="Times New Roman" panose="02020603050405020304" pitchFamily="18" charset="0"/>
              </a:rPr>
              <a:t>import pandas as pd</a:t>
            </a:r>
          </a:p>
          <a:p>
            <a:r>
              <a:rPr lang="en-IN" sz="4000" b="1" dirty="0">
                <a:latin typeface="Times New Roman" panose="02020603050405020304" pitchFamily="18" charset="0"/>
                <a:cs typeface="Times New Roman" panose="02020603050405020304" pitchFamily="18" charset="0"/>
              </a:rPr>
              <a:t>import </a:t>
            </a:r>
            <a:r>
              <a:rPr lang="en-IN" sz="4000" b="1" dirty="0" err="1">
                <a:latin typeface="Times New Roman" panose="02020603050405020304" pitchFamily="18" charset="0"/>
                <a:cs typeface="Times New Roman" panose="02020603050405020304" pitchFamily="18" charset="0"/>
              </a:rPr>
              <a:t>numpy</a:t>
            </a:r>
            <a:r>
              <a:rPr lang="en-IN" sz="4000" b="1" dirty="0">
                <a:latin typeface="Times New Roman" panose="02020603050405020304" pitchFamily="18" charset="0"/>
                <a:cs typeface="Times New Roman" panose="02020603050405020304" pitchFamily="18" charset="0"/>
              </a:rPr>
              <a:t> as np</a:t>
            </a:r>
          </a:p>
          <a:p>
            <a:r>
              <a:rPr lang="en-IN" sz="4000" b="1" dirty="0">
                <a:latin typeface="Times New Roman" panose="02020603050405020304" pitchFamily="18" charset="0"/>
                <a:cs typeface="Times New Roman" panose="02020603050405020304" pitchFamily="18" charset="0"/>
              </a:rPr>
              <a:t>from </a:t>
            </a:r>
            <a:r>
              <a:rPr lang="en-IN" sz="4000" b="1" dirty="0" err="1">
                <a:latin typeface="Times New Roman" panose="02020603050405020304" pitchFamily="18" charset="0"/>
                <a:cs typeface="Times New Roman" panose="02020603050405020304" pitchFamily="18" charset="0"/>
              </a:rPr>
              <a:t>sklearn.feature_extraction.text</a:t>
            </a:r>
            <a:r>
              <a:rPr lang="en-IN" sz="4000" b="1" dirty="0">
                <a:latin typeface="Times New Roman" panose="02020603050405020304" pitchFamily="18" charset="0"/>
                <a:cs typeface="Times New Roman" panose="02020603050405020304" pitchFamily="18" charset="0"/>
              </a:rPr>
              <a:t> import </a:t>
            </a:r>
            <a:r>
              <a:rPr lang="en-IN" sz="4000" b="1" dirty="0" err="1">
                <a:latin typeface="Times New Roman" panose="02020603050405020304" pitchFamily="18" charset="0"/>
                <a:cs typeface="Times New Roman" panose="02020603050405020304" pitchFamily="18" charset="0"/>
              </a:rPr>
              <a:t>CountVectorizer</a:t>
            </a:r>
            <a:endParaRPr lang="en-IN" sz="4000" b="1" dirty="0">
              <a:latin typeface="Times New Roman" panose="02020603050405020304" pitchFamily="18" charset="0"/>
              <a:cs typeface="Times New Roman" panose="02020603050405020304" pitchFamily="18" charset="0"/>
            </a:endParaRPr>
          </a:p>
          <a:p>
            <a:r>
              <a:rPr lang="en-IN" sz="4000" b="1" dirty="0">
                <a:latin typeface="Times New Roman" panose="02020603050405020304" pitchFamily="18" charset="0"/>
                <a:cs typeface="Times New Roman" panose="02020603050405020304" pitchFamily="18" charset="0"/>
              </a:rPr>
              <a:t>from </a:t>
            </a:r>
            <a:r>
              <a:rPr lang="en-IN" sz="4000" b="1" dirty="0" err="1">
                <a:latin typeface="Times New Roman" panose="02020603050405020304" pitchFamily="18" charset="0"/>
                <a:cs typeface="Times New Roman" panose="02020603050405020304" pitchFamily="18" charset="0"/>
              </a:rPr>
              <a:t>sklearn.metrics.pairwise</a:t>
            </a:r>
            <a:r>
              <a:rPr lang="en-IN" sz="4000" b="1" dirty="0">
                <a:latin typeface="Times New Roman" panose="02020603050405020304" pitchFamily="18" charset="0"/>
                <a:cs typeface="Times New Roman" panose="02020603050405020304" pitchFamily="18" charset="0"/>
              </a:rPr>
              <a:t> import </a:t>
            </a:r>
            <a:r>
              <a:rPr lang="en-IN" sz="4000" b="1" dirty="0" err="1">
                <a:latin typeface="Times New Roman" panose="02020603050405020304" pitchFamily="18" charset="0"/>
                <a:cs typeface="Times New Roman" panose="02020603050405020304" pitchFamily="18" charset="0"/>
              </a:rPr>
              <a:t>cosine_similarity</a:t>
            </a:r>
            <a:endParaRPr lang="en-IN" sz="4000" b="1" dirty="0">
              <a:latin typeface="Times New Roman" panose="02020603050405020304" pitchFamily="18" charset="0"/>
              <a:cs typeface="Times New Roman" panose="02020603050405020304" pitchFamily="18" charset="0"/>
            </a:endParaRPr>
          </a:p>
          <a:p>
            <a:r>
              <a:rPr lang="en-IN" sz="4000" b="1" dirty="0">
                <a:latin typeface="Times New Roman" panose="02020603050405020304" pitchFamily="18" charset="0"/>
                <a:cs typeface="Times New Roman" panose="02020603050405020304" pitchFamily="18" charset="0"/>
              </a:rPr>
              <a:t>###### helper functions. Use them when needed #######</a:t>
            </a:r>
          </a:p>
          <a:p>
            <a:r>
              <a:rPr lang="en-IN" sz="4000" b="1" dirty="0">
                <a:latin typeface="Times New Roman" panose="02020603050405020304" pitchFamily="18" charset="0"/>
                <a:cs typeface="Times New Roman" panose="02020603050405020304" pitchFamily="18" charset="0"/>
              </a:rPr>
              <a:t>def </a:t>
            </a:r>
            <a:r>
              <a:rPr lang="en-IN" sz="4000" b="1" dirty="0" err="1">
                <a:latin typeface="Times New Roman" panose="02020603050405020304" pitchFamily="18" charset="0"/>
                <a:cs typeface="Times New Roman" panose="02020603050405020304" pitchFamily="18" charset="0"/>
              </a:rPr>
              <a:t>get_title_from_index</a:t>
            </a:r>
            <a:r>
              <a:rPr lang="en-IN" sz="4000" b="1" dirty="0">
                <a:latin typeface="Times New Roman" panose="02020603050405020304" pitchFamily="18" charset="0"/>
                <a:cs typeface="Times New Roman" panose="02020603050405020304" pitchFamily="18" charset="0"/>
              </a:rPr>
              <a:t>(index):</a:t>
            </a:r>
          </a:p>
          <a:p>
            <a:r>
              <a:rPr lang="en-IN" sz="4000" b="1" dirty="0">
                <a:latin typeface="Times New Roman" panose="02020603050405020304" pitchFamily="18" charset="0"/>
                <a:cs typeface="Times New Roman" panose="02020603050405020304" pitchFamily="18" charset="0"/>
              </a:rPr>
              <a:t>	return df[</a:t>
            </a:r>
            <a:r>
              <a:rPr lang="en-IN" sz="4000" b="1" dirty="0" err="1">
                <a:latin typeface="Times New Roman" panose="02020603050405020304" pitchFamily="18" charset="0"/>
                <a:cs typeface="Times New Roman" panose="02020603050405020304" pitchFamily="18" charset="0"/>
              </a:rPr>
              <a:t>df.index</a:t>
            </a:r>
            <a:r>
              <a:rPr lang="en-IN" sz="4000" b="1" dirty="0">
                <a:latin typeface="Times New Roman" panose="02020603050405020304" pitchFamily="18" charset="0"/>
                <a:cs typeface="Times New Roman" panose="02020603050405020304" pitchFamily="18" charset="0"/>
              </a:rPr>
              <a:t> == index]["title"].values[0]</a:t>
            </a:r>
          </a:p>
          <a:p>
            <a:endParaRPr lang="en-IN" sz="4000" b="1" dirty="0">
              <a:latin typeface="Times New Roman" panose="02020603050405020304" pitchFamily="18" charset="0"/>
              <a:cs typeface="Times New Roman" panose="02020603050405020304" pitchFamily="18" charset="0"/>
            </a:endParaRPr>
          </a:p>
          <a:p>
            <a:r>
              <a:rPr lang="en-IN" sz="4000" b="1" dirty="0">
                <a:latin typeface="Times New Roman" panose="02020603050405020304" pitchFamily="18" charset="0"/>
                <a:cs typeface="Times New Roman" panose="02020603050405020304" pitchFamily="18" charset="0"/>
              </a:rPr>
              <a:t>def </a:t>
            </a:r>
            <a:r>
              <a:rPr lang="en-IN" sz="4000" b="1" dirty="0" err="1">
                <a:latin typeface="Times New Roman" panose="02020603050405020304" pitchFamily="18" charset="0"/>
                <a:cs typeface="Times New Roman" panose="02020603050405020304" pitchFamily="18" charset="0"/>
              </a:rPr>
              <a:t>get_index_from_title</a:t>
            </a:r>
            <a:r>
              <a:rPr lang="en-IN" sz="4000" b="1" dirty="0">
                <a:latin typeface="Times New Roman" panose="02020603050405020304" pitchFamily="18" charset="0"/>
                <a:cs typeface="Times New Roman" panose="02020603050405020304" pitchFamily="18" charset="0"/>
              </a:rPr>
              <a:t>(title):</a:t>
            </a:r>
          </a:p>
          <a:p>
            <a:r>
              <a:rPr lang="en-IN" sz="4000" b="1" dirty="0">
                <a:latin typeface="Times New Roman" panose="02020603050405020304" pitchFamily="18" charset="0"/>
                <a:cs typeface="Times New Roman" panose="02020603050405020304" pitchFamily="18" charset="0"/>
              </a:rPr>
              <a:t>	return df[</a:t>
            </a:r>
            <a:r>
              <a:rPr lang="en-IN" sz="4000" b="1" dirty="0" err="1">
                <a:latin typeface="Times New Roman" panose="02020603050405020304" pitchFamily="18" charset="0"/>
                <a:cs typeface="Times New Roman" panose="02020603050405020304" pitchFamily="18" charset="0"/>
              </a:rPr>
              <a:t>df.title</a:t>
            </a:r>
            <a:r>
              <a:rPr lang="en-IN" sz="4000" b="1" dirty="0">
                <a:latin typeface="Times New Roman" panose="02020603050405020304" pitchFamily="18" charset="0"/>
                <a:cs typeface="Times New Roman" panose="02020603050405020304" pitchFamily="18" charset="0"/>
              </a:rPr>
              <a:t> == title]["index"].values[0]</a:t>
            </a:r>
          </a:p>
          <a:p>
            <a:r>
              <a:rPr lang="en-IN" sz="4000" b="1" dirty="0">
                <a:latin typeface="Times New Roman" panose="02020603050405020304" pitchFamily="18" charset="0"/>
                <a:cs typeface="Times New Roman" panose="02020603050405020304" pitchFamily="18" charset="0"/>
              </a:rPr>
              <a:t>##################################################</a:t>
            </a:r>
          </a:p>
          <a:p>
            <a:endParaRPr lang="en-IN" sz="4000" b="1" dirty="0">
              <a:latin typeface="Times New Roman" panose="02020603050405020304" pitchFamily="18" charset="0"/>
              <a:cs typeface="Times New Roman" panose="02020603050405020304" pitchFamily="18" charset="0"/>
            </a:endParaRPr>
          </a:p>
          <a:p>
            <a:r>
              <a:rPr lang="en-IN" sz="4000" b="1" dirty="0">
                <a:latin typeface="Times New Roman" panose="02020603050405020304" pitchFamily="18" charset="0"/>
                <a:cs typeface="Times New Roman" panose="02020603050405020304" pitchFamily="18" charset="0"/>
              </a:rPr>
              <a:t>##Step 1: Read CSV File</a:t>
            </a:r>
          </a:p>
          <a:p>
            <a:r>
              <a:rPr lang="en-IN" sz="4000" b="1" dirty="0">
                <a:latin typeface="Times New Roman" panose="02020603050405020304" pitchFamily="18" charset="0"/>
                <a:cs typeface="Times New Roman" panose="02020603050405020304" pitchFamily="18" charset="0"/>
              </a:rPr>
              <a:t>    </a:t>
            </a:r>
          </a:p>
          <a:p>
            <a:r>
              <a:rPr lang="en-IN" sz="4000" b="1" dirty="0">
                <a:latin typeface="Times New Roman" panose="02020603050405020304" pitchFamily="18" charset="0"/>
                <a:cs typeface="Times New Roman" panose="02020603050405020304" pitchFamily="18" charset="0"/>
              </a:rPr>
              <a:t>df = </a:t>
            </a:r>
            <a:r>
              <a:rPr lang="en-IN" sz="4000" b="1" dirty="0" err="1">
                <a:latin typeface="Times New Roman" panose="02020603050405020304" pitchFamily="18" charset="0"/>
                <a:cs typeface="Times New Roman" panose="02020603050405020304" pitchFamily="18" charset="0"/>
              </a:rPr>
              <a:t>pd.read_csv</a:t>
            </a:r>
            <a:r>
              <a:rPr lang="en-IN" sz="4000" b="1" dirty="0">
                <a:latin typeface="Times New Roman" panose="02020603050405020304" pitchFamily="18" charset="0"/>
                <a:cs typeface="Times New Roman" panose="02020603050405020304" pitchFamily="18" charset="0"/>
              </a:rPr>
              <a:t>("movie_dataset.csv")</a:t>
            </a:r>
          </a:p>
          <a:p>
            <a:r>
              <a:rPr lang="en-IN" sz="4000" b="1" dirty="0">
                <a:latin typeface="Times New Roman" panose="02020603050405020304" pitchFamily="18" charset="0"/>
                <a:cs typeface="Times New Roman" panose="02020603050405020304" pitchFamily="18" charset="0"/>
              </a:rPr>
              <a:t>#print (</a:t>
            </a:r>
            <a:r>
              <a:rPr lang="en-IN" sz="4000" b="1" dirty="0" err="1">
                <a:latin typeface="Times New Roman" panose="02020603050405020304" pitchFamily="18" charset="0"/>
                <a:cs typeface="Times New Roman" panose="02020603050405020304" pitchFamily="18" charset="0"/>
              </a:rPr>
              <a:t>df.columns</a:t>
            </a:r>
            <a:r>
              <a:rPr lang="en-IN" sz="4000" b="1" dirty="0">
                <a:latin typeface="Times New Roman" panose="02020603050405020304" pitchFamily="18" charset="0"/>
                <a:cs typeface="Times New Roman" panose="02020603050405020304" pitchFamily="18" charset="0"/>
              </a:rPr>
              <a:t>)</a:t>
            </a:r>
          </a:p>
          <a:p>
            <a:endParaRPr lang="en-IN" sz="4000" b="1" dirty="0">
              <a:latin typeface="Times New Roman" panose="02020603050405020304" pitchFamily="18" charset="0"/>
              <a:cs typeface="Times New Roman" panose="02020603050405020304" pitchFamily="18" charset="0"/>
            </a:endParaRPr>
          </a:p>
          <a:p>
            <a:r>
              <a:rPr lang="en-IN" sz="4000" b="1" dirty="0">
                <a:latin typeface="Times New Roman" panose="02020603050405020304" pitchFamily="18" charset="0"/>
                <a:cs typeface="Times New Roman" panose="02020603050405020304" pitchFamily="18" charset="0"/>
              </a:rPr>
              <a:t>##Step 2: Select Features</a:t>
            </a:r>
          </a:p>
          <a:p>
            <a:endParaRPr lang="en-IN" sz="4000" b="1" dirty="0">
              <a:latin typeface="Times New Roman" panose="02020603050405020304" pitchFamily="18" charset="0"/>
              <a:cs typeface="Times New Roman" panose="02020603050405020304" pitchFamily="18" charset="0"/>
            </a:endParaRPr>
          </a:p>
          <a:p>
            <a:r>
              <a:rPr lang="en-IN" sz="4000" b="1" dirty="0">
                <a:latin typeface="Times New Roman" panose="02020603050405020304" pitchFamily="18" charset="0"/>
                <a:cs typeface="Times New Roman" panose="02020603050405020304" pitchFamily="18" charset="0"/>
              </a:rPr>
              <a:t>features = ['</a:t>
            </a:r>
            <a:r>
              <a:rPr lang="en-IN" sz="4000" b="1" dirty="0" err="1">
                <a:latin typeface="Times New Roman" panose="02020603050405020304" pitchFamily="18" charset="0"/>
                <a:cs typeface="Times New Roman" panose="02020603050405020304" pitchFamily="18" charset="0"/>
              </a:rPr>
              <a:t>keywords','cast','genres','director</a:t>
            </a:r>
            <a:r>
              <a:rPr lang="en-IN" sz="4000" b="1" dirty="0">
                <a:latin typeface="Times New Roman" panose="02020603050405020304" pitchFamily="18" charset="0"/>
                <a:cs typeface="Times New Roman" panose="02020603050405020304" pitchFamily="18" charset="0"/>
              </a:rPr>
              <a:t>']</a:t>
            </a:r>
          </a:p>
          <a:p>
            <a:r>
              <a:rPr lang="en-IN" sz="4000" b="1" dirty="0">
                <a:latin typeface="Times New Roman" panose="02020603050405020304" pitchFamily="18" charset="0"/>
                <a:cs typeface="Times New Roman" panose="02020603050405020304" pitchFamily="18" charset="0"/>
              </a:rPr>
              <a:t>for feature in features:</a:t>
            </a:r>
          </a:p>
          <a:p>
            <a:r>
              <a:rPr lang="en-IN" sz="4000" b="1" dirty="0">
                <a:latin typeface="Times New Roman" panose="02020603050405020304" pitchFamily="18" charset="0"/>
                <a:cs typeface="Times New Roman" panose="02020603050405020304" pitchFamily="18" charset="0"/>
              </a:rPr>
              <a:t>    df[feature] = df[feature].</a:t>
            </a:r>
            <a:r>
              <a:rPr lang="en-IN" sz="4000" b="1" dirty="0" err="1">
                <a:latin typeface="Times New Roman" panose="02020603050405020304" pitchFamily="18" charset="0"/>
                <a:cs typeface="Times New Roman" panose="02020603050405020304" pitchFamily="18" charset="0"/>
              </a:rPr>
              <a:t>fillna</a:t>
            </a:r>
            <a:r>
              <a:rPr lang="en-IN" sz="4000" b="1" dirty="0">
                <a:latin typeface="Times New Roman" panose="02020603050405020304" pitchFamily="18" charset="0"/>
                <a:cs typeface="Times New Roman" panose="02020603050405020304" pitchFamily="18" charset="0"/>
              </a:rPr>
              <a:t>('')</a:t>
            </a:r>
          </a:p>
          <a:p>
            <a:endParaRPr lang="en-IN" sz="4000" b="1" dirty="0">
              <a:latin typeface="Times New Roman" panose="02020603050405020304" pitchFamily="18" charset="0"/>
              <a:cs typeface="Times New Roman" panose="02020603050405020304" pitchFamily="18" charset="0"/>
            </a:endParaRPr>
          </a:p>
          <a:p>
            <a:r>
              <a:rPr lang="en-IN" sz="4000" b="1" dirty="0">
                <a:latin typeface="Times New Roman" panose="02020603050405020304" pitchFamily="18" charset="0"/>
                <a:cs typeface="Times New Roman" panose="02020603050405020304" pitchFamily="18" charset="0"/>
              </a:rPr>
              <a:t>##Step 3: Create a column in DF which combines all selected features</a:t>
            </a:r>
          </a:p>
          <a:p>
            <a:r>
              <a:rPr lang="en-IN" sz="4000" dirty="0">
                <a:latin typeface="Times New Roman" panose="02020603050405020304" pitchFamily="18" charset="0"/>
                <a:cs typeface="Times New Roman" panose="02020603050405020304" pitchFamily="18" charset="0"/>
              </a:rPr>
              <a:t>    </a:t>
            </a:r>
          </a:p>
        </p:txBody>
      </p:sp>
      <p:sp>
        <p:nvSpPr>
          <p:cNvPr id="11" name="Rectangle 10">
            <a:extLst>
              <a:ext uri="{FF2B5EF4-FFF2-40B4-BE49-F238E27FC236}">
                <a16:creationId xmlns:a16="http://schemas.microsoft.com/office/drawing/2014/main" id="{1AE3492E-1695-4556-B0EC-1A9BB4DBE8B5}"/>
              </a:ext>
            </a:extLst>
          </p:cNvPr>
          <p:cNvSpPr/>
          <p:nvPr/>
        </p:nvSpPr>
        <p:spPr>
          <a:xfrm>
            <a:off x="8494643" y="2759765"/>
            <a:ext cx="2491407" cy="133847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Source Code</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72316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79BB129-9681-4F2E-847A-0D9A05DF6991}"/>
              </a:ext>
            </a:extLst>
          </p:cNvPr>
          <p:cNvSpPr>
            <a:spLocks noGrp="1"/>
          </p:cNvSpPr>
          <p:nvPr>
            <p:ph type="title"/>
          </p:nvPr>
        </p:nvSpPr>
        <p:spPr>
          <a:xfrm>
            <a:off x="5526158" y="2458968"/>
            <a:ext cx="3366052" cy="2855154"/>
          </a:xfrm>
        </p:spPr>
        <p:txBody>
          <a:bodyPr>
            <a:noAutofit/>
          </a:bodyPr>
          <a:lstStyle/>
          <a:p>
            <a:r>
              <a:rPr lang="en-US" sz="1100" b="1" dirty="0">
                <a:latin typeface="Times New Roman" panose="02020603050405020304" pitchFamily="18" charset="0"/>
                <a:cs typeface="Times New Roman" panose="02020603050405020304" pitchFamily="18" charset="0"/>
              </a:rPr>
              <a:t>## Step 7: Get a list of similar movies in descending order of similarity score</a:t>
            </a:r>
            <a:br>
              <a:rPr lang="en-US" sz="1100" b="1" dirty="0">
                <a:latin typeface="Times New Roman" panose="02020603050405020304" pitchFamily="18" charset="0"/>
                <a:cs typeface="Times New Roman" panose="02020603050405020304" pitchFamily="18" charset="0"/>
              </a:rPr>
            </a:br>
            <a:r>
              <a:rPr lang="en-US" sz="1100" b="1" dirty="0">
                <a:latin typeface="Times New Roman" panose="02020603050405020304" pitchFamily="18" charset="0"/>
                <a:cs typeface="Times New Roman" panose="02020603050405020304" pitchFamily="18" charset="0"/>
              </a:rPr>
              <a:t> </a:t>
            </a:r>
            <a:r>
              <a:rPr lang="en-US" sz="1100" b="1" dirty="0" err="1">
                <a:latin typeface="Times New Roman" panose="02020603050405020304" pitchFamily="18" charset="0"/>
                <a:cs typeface="Times New Roman" panose="02020603050405020304" pitchFamily="18" charset="0"/>
              </a:rPr>
              <a:t>sorted_similar_movies</a:t>
            </a:r>
            <a:r>
              <a:rPr lang="en-US" sz="1100" b="1" dirty="0">
                <a:latin typeface="Times New Roman" panose="02020603050405020304" pitchFamily="18" charset="0"/>
                <a:cs typeface="Times New Roman" panose="02020603050405020304" pitchFamily="18" charset="0"/>
              </a:rPr>
              <a:t> = sorted(</a:t>
            </a:r>
            <a:r>
              <a:rPr lang="en-US" sz="1100" b="1" dirty="0" err="1">
                <a:latin typeface="Times New Roman" panose="02020603050405020304" pitchFamily="18" charset="0"/>
                <a:cs typeface="Times New Roman" panose="02020603050405020304" pitchFamily="18" charset="0"/>
              </a:rPr>
              <a:t>similar_movies,key</a:t>
            </a:r>
            <a:r>
              <a:rPr lang="en-US" sz="1100" b="1" dirty="0">
                <a:latin typeface="Times New Roman" panose="02020603050405020304" pitchFamily="18" charset="0"/>
                <a:cs typeface="Times New Roman" panose="02020603050405020304" pitchFamily="18" charset="0"/>
              </a:rPr>
              <a:t>= lambda x:x[1],reverse=True)</a:t>
            </a:r>
            <a:br>
              <a:rPr lang="en-US" sz="1100" b="1" dirty="0">
                <a:latin typeface="Times New Roman" panose="02020603050405020304" pitchFamily="18" charset="0"/>
                <a:cs typeface="Times New Roman" panose="02020603050405020304" pitchFamily="18" charset="0"/>
              </a:rPr>
            </a:br>
            <a:r>
              <a:rPr lang="en-US" sz="1100" b="1" dirty="0">
                <a:latin typeface="Times New Roman" panose="02020603050405020304" pitchFamily="18" charset="0"/>
                <a:cs typeface="Times New Roman" panose="02020603050405020304" pitchFamily="18" charset="0"/>
              </a:rPr>
              <a:t>## Step 8: Print titles of first 50 movies</a:t>
            </a:r>
            <a:br>
              <a:rPr lang="en-US" sz="1100" b="1" dirty="0">
                <a:latin typeface="Times New Roman" panose="02020603050405020304" pitchFamily="18" charset="0"/>
                <a:cs typeface="Times New Roman" panose="02020603050405020304" pitchFamily="18" charset="0"/>
              </a:rPr>
            </a:br>
            <a:r>
              <a:rPr lang="en-US" sz="1100" b="1" dirty="0" err="1">
                <a:latin typeface="Times New Roman" panose="02020603050405020304" pitchFamily="18" charset="0"/>
                <a:cs typeface="Times New Roman" panose="02020603050405020304" pitchFamily="18" charset="0"/>
              </a:rPr>
              <a:t>i</a:t>
            </a:r>
            <a:r>
              <a:rPr lang="en-US" sz="1100" b="1" dirty="0">
                <a:latin typeface="Times New Roman" panose="02020603050405020304" pitchFamily="18" charset="0"/>
                <a:cs typeface="Times New Roman" panose="02020603050405020304" pitchFamily="18" charset="0"/>
              </a:rPr>
              <a:t>=0</a:t>
            </a:r>
            <a:br>
              <a:rPr lang="en-US" sz="1100" b="1" dirty="0">
                <a:latin typeface="Times New Roman" panose="02020603050405020304" pitchFamily="18" charset="0"/>
                <a:cs typeface="Times New Roman" panose="02020603050405020304" pitchFamily="18" charset="0"/>
              </a:rPr>
            </a:br>
            <a:r>
              <a:rPr lang="en-US" sz="1100" b="1" dirty="0">
                <a:latin typeface="Times New Roman" panose="02020603050405020304" pitchFamily="18" charset="0"/>
                <a:cs typeface="Times New Roman" panose="02020603050405020304" pitchFamily="18" charset="0"/>
              </a:rPr>
              <a:t>for movie in </a:t>
            </a:r>
            <a:r>
              <a:rPr lang="en-US" sz="1100" b="1" dirty="0" err="1">
                <a:latin typeface="Times New Roman" panose="02020603050405020304" pitchFamily="18" charset="0"/>
                <a:cs typeface="Times New Roman" panose="02020603050405020304" pitchFamily="18" charset="0"/>
              </a:rPr>
              <a:t>sorted_similar_movies</a:t>
            </a:r>
            <a:r>
              <a:rPr lang="en-US" sz="1100" b="1" dirty="0">
                <a:latin typeface="Times New Roman" panose="02020603050405020304" pitchFamily="18" charset="0"/>
                <a:cs typeface="Times New Roman" panose="02020603050405020304" pitchFamily="18" charset="0"/>
              </a:rPr>
              <a:t>:</a:t>
            </a:r>
            <a:br>
              <a:rPr lang="en-US" sz="1100" b="1" dirty="0">
                <a:latin typeface="Times New Roman" panose="02020603050405020304" pitchFamily="18" charset="0"/>
                <a:cs typeface="Times New Roman" panose="02020603050405020304" pitchFamily="18" charset="0"/>
              </a:rPr>
            </a:br>
            <a:r>
              <a:rPr lang="en-US" sz="1100" b="1" dirty="0">
                <a:latin typeface="Times New Roman" panose="02020603050405020304" pitchFamily="18" charset="0"/>
                <a:cs typeface="Times New Roman" panose="02020603050405020304" pitchFamily="18" charset="0"/>
              </a:rPr>
              <a:t>    print (</a:t>
            </a:r>
            <a:r>
              <a:rPr lang="en-US" sz="1100" b="1" dirty="0" err="1">
                <a:latin typeface="Times New Roman" panose="02020603050405020304" pitchFamily="18" charset="0"/>
                <a:cs typeface="Times New Roman" panose="02020603050405020304" pitchFamily="18" charset="0"/>
              </a:rPr>
              <a:t>get_title_from_index</a:t>
            </a:r>
            <a:r>
              <a:rPr lang="en-US" sz="1100" b="1" dirty="0">
                <a:latin typeface="Times New Roman" panose="02020603050405020304" pitchFamily="18" charset="0"/>
                <a:cs typeface="Times New Roman" panose="02020603050405020304" pitchFamily="18" charset="0"/>
              </a:rPr>
              <a:t>(movie[0]))</a:t>
            </a:r>
            <a:br>
              <a:rPr lang="en-US" sz="1100" b="1" dirty="0">
                <a:latin typeface="Times New Roman" panose="02020603050405020304" pitchFamily="18" charset="0"/>
                <a:cs typeface="Times New Roman" panose="02020603050405020304" pitchFamily="18" charset="0"/>
              </a:rPr>
            </a:br>
            <a:r>
              <a:rPr lang="en-US" sz="1100" b="1" dirty="0">
                <a:latin typeface="Times New Roman" panose="02020603050405020304" pitchFamily="18" charset="0"/>
                <a:cs typeface="Times New Roman" panose="02020603050405020304" pitchFamily="18" charset="0"/>
              </a:rPr>
              <a:t>    </a:t>
            </a:r>
            <a:r>
              <a:rPr lang="en-US" sz="1100" b="1" dirty="0" err="1">
                <a:latin typeface="Times New Roman" panose="02020603050405020304" pitchFamily="18" charset="0"/>
                <a:cs typeface="Times New Roman" panose="02020603050405020304" pitchFamily="18" charset="0"/>
              </a:rPr>
              <a:t>i</a:t>
            </a:r>
            <a:r>
              <a:rPr lang="en-US" sz="1100" b="1" dirty="0">
                <a:latin typeface="Times New Roman" panose="02020603050405020304" pitchFamily="18" charset="0"/>
                <a:cs typeface="Times New Roman" panose="02020603050405020304" pitchFamily="18" charset="0"/>
              </a:rPr>
              <a:t>=i+1</a:t>
            </a:r>
            <a:br>
              <a:rPr lang="en-US" sz="1100" b="1" dirty="0">
                <a:latin typeface="Times New Roman" panose="02020603050405020304" pitchFamily="18" charset="0"/>
                <a:cs typeface="Times New Roman" panose="02020603050405020304" pitchFamily="18" charset="0"/>
              </a:rPr>
            </a:br>
            <a:r>
              <a:rPr lang="en-US" sz="1100" b="1" dirty="0">
                <a:latin typeface="Times New Roman" panose="02020603050405020304" pitchFamily="18" charset="0"/>
                <a:cs typeface="Times New Roman" panose="02020603050405020304" pitchFamily="18" charset="0"/>
              </a:rPr>
              <a:t>    if </a:t>
            </a:r>
            <a:r>
              <a:rPr lang="en-US" sz="1100" b="1" dirty="0" err="1">
                <a:latin typeface="Times New Roman" panose="02020603050405020304" pitchFamily="18" charset="0"/>
                <a:cs typeface="Times New Roman" panose="02020603050405020304" pitchFamily="18" charset="0"/>
              </a:rPr>
              <a:t>i</a:t>
            </a:r>
            <a:r>
              <a:rPr lang="en-US" sz="1100" b="1" dirty="0">
                <a:latin typeface="Times New Roman" panose="02020603050405020304" pitchFamily="18" charset="0"/>
                <a:cs typeface="Times New Roman" panose="02020603050405020304" pitchFamily="18" charset="0"/>
              </a:rPr>
              <a:t>&gt;50:</a:t>
            </a:r>
            <a:br>
              <a:rPr lang="en-US" sz="1100" b="1" dirty="0">
                <a:latin typeface="Times New Roman" panose="02020603050405020304" pitchFamily="18" charset="0"/>
                <a:cs typeface="Times New Roman" panose="02020603050405020304" pitchFamily="18" charset="0"/>
              </a:rPr>
            </a:br>
            <a:r>
              <a:rPr lang="en-US" sz="1100" b="1" dirty="0">
                <a:latin typeface="Times New Roman" panose="02020603050405020304" pitchFamily="18" charset="0"/>
                <a:cs typeface="Times New Roman" panose="02020603050405020304" pitchFamily="18" charset="0"/>
              </a:rPr>
              <a:t>        break</a:t>
            </a:r>
            <a:endParaRPr lang="en-IN" sz="1100" b="1" dirty="0"/>
          </a:p>
        </p:txBody>
      </p:sp>
      <p:sp>
        <p:nvSpPr>
          <p:cNvPr id="4" name="Title 1">
            <a:extLst>
              <a:ext uri="{FF2B5EF4-FFF2-40B4-BE49-F238E27FC236}">
                <a16:creationId xmlns:a16="http://schemas.microsoft.com/office/drawing/2014/main" id="{39ACD5C6-C0D6-4AA7-B007-78D30EF7A4BD}"/>
              </a:ext>
            </a:extLst>
          </p:cNvPr>
          <p:cNvSpPr>
            <a:spLocks noGrp="1"/>
          </p:cNvSpPr>
          <p:nvPr>
            <p:ph idx="4294967295"/>
          </p:nvPr>
        </p:nvSpPr>
        <p:spPr>
          <a:xfrm>
            <a:off x="1113183" y="198784"/>
            <a:ext cx="3627092" cy="4161181"/>
          </a:xfrm>
        </p:spPr>
        <p:txBody>
          <a:bodyPr>
            <a:noAutofit/>
          </a:bodyPr>
          <a:lstStyle/>
          <a:p>
            <a:r>
              <a:rPr lang="en-US" sz="1000" b="1" dirty="0">
                <a:latin typeface="Times New Roman" panose="02020603050405020304" pitchFamily="18" charset="0"/>
                <a:cs typeface="Times New Roman" panose="02020603050405020304" pitchFamily="18" charset="0"/>
              </a:rPr>
              <a:t>features = ['</a:t>
            </a:r>
            <a:r>
              <a:rPr lang="en-US" sz="1000" b="1" dirty="0" err="1">
                <a:latin typeface="Times New Roman" panose="02020603050405020304" pitchFamily="18" charset="0"/>
                <a:cs typeface="Times New Roman" panose="02020603050405020304" pitchFamily="18" charset="0"/>
              </a:rPr>
              <a:t>keywords','cast','genres','director</a:t>
            </a:r>
            <a:r>
              <a:rPr lang="en-US" sz="1000" b="1" dirty="0">
                <a:latin typeface="Times New Roman" panose="02020603050405020304" pitchFamily="18" charset="0"/>
                <a:cs typeface="Times New Roman" panose="02020603050405020304" pitchFamily="18" charset="0"/>
              </a:rPr>
              <a:t>']</a:t>
            </a:r>
          </a:p>
          <a:p>
            <a:r>
              <a:rPr lang="en-US" sz="1000" b="1" dirty="0">
                <a:latin typeface="Times New Roman" panose="02020603050405020304" pitchFamily="18" charset="0"/>
                <a:cs typeface="Times New Roman" panose="02020603050405020304" pitchFamily="18" charset="0"/>
              </a:rPr>
              <a:t>for feature in features:</a:t>
            </a:r>
          </a:p>
          <a:p>
            <a:r>
              <a:rPr lang="en-US" sz="1000" b="1" dirty="0">
                <a:latin typeface="Times New Roman" panose="02020603050405020304" pitchFamily="18" charset="0"/>
                <a:cs typeface="Times New Roman" panose="02020603050405020304" pitchFamily="18" charset="0"/>
              </a:rPr>
              <a:t>    df[feature] = df[feature].</a:t>
            </a:r>
            <a:r>
              <a:rPr lang="en-US" sz="1000" b="1" dirty="0" err="1">
                <a:latin typeface="Times New Roman" panose="02020603050405020304" pitchFamily="18" charset="0"/>
                <a:cs typeface="Times New Roman" panose="02020603050405020304" pitchFamily="18" charset="0"/>
              </a:rPr>
              <a:t>fillna</a:t>
            </a:r>
            <a:r>
              <a:rPr lang="en-US" sz="1000" b="1" dirty="0">
                <a:latin typeface="Times New Roman" panose="02020603050405020304" pitchFamily="18" charset="0"/>
                <a:cs typeface="Times New Roman" panose="02020603050405020304" pitchFamily="18" charset="0"/>
              </a:rPr>
              <a:t>('')</a:t>
            </a:r>
          </a:p>
          <a:p>
            <a:endParaRPr lang="en-US" sz="1000" b="1" dirty="0">
              <a:latin typeface="Times New Roman" panose="02020603050405020304" pitchFamily="18" charset="0"/>
              <a:cs typeface="Times New Roman" panose="02020603050405020304" pitchFamily="18" charset="0"/>
            </a:endParaRPr>
          </a:p>
          <a:p>
            <a:r>
              <a:rPr lang="en-US" sz="1000" b="1" dirty="0">
                <a:latin typeface="Times New Roman" panose="02020603050405020304" pitchFamily="18" charset="0"/>
                <a:cs typeface="Times New Roman" panose="02020603050405020304" pitchFamily="18" charset="0"/>
              </a:rPr>
              <a:t>##Step 3: Create a column in DF which combines all selected features    </a:t>
            </a:r>
          </a:p>
          <a:p>
            <a:r>
              <a:rPr lang="en-US" sz="1000" b="1" dirty="0">
                <a:latin typeface="Times New Roman" panose="02020603050405020304" pitchFamily="18" charset="0"/>
                <a:cs typeface="Times New Roman" panose="02020603050405020304" pitchFamily="18" charset="0"/>
              </a:rPr>
              <a:t>def </a:t>
            </a:r>
            <a:r>
              <a:rPr lang="en-US" sz="1000" b="1" dirty="0" err="1">
                <a:latin typeface="Times New Roman" panose="02020603050405020304" pitchFamily="18" charset="0"/>
                <a:cs typeface="Times New Roman" panose="02020603050405020304" pitchFamily="18" charset="0"/>
              </a:rPr>
              <a:t>combined_features</a:t>
            </a:r>
            <a:r>
              <a:rPr lang="en-US" sz="1000" b="1" dirty="0">
                <a:latin typeface="Times New Roman" panose="02020603050405020304" pitchFamily="18" charset="0"/>
                <a:cs typeface="Times New Roman" panose="02020603050405020304" pitchFamily="18" charset="0"/>
              </a:rPr>
              <a:t>(row):</a:t>
            </a:r>
          </a:p>
          <a:p>
            <a:r>
              <a:rPr lang="en-US" sz="1000" b="1" dirty="0">
                <a:latin typeface="Times New Roman" panose="02020603050405020304" pitchFamily="18" charset="0"/>
                <a:cs typeface="Times New Roman" panose="02020603050405020304" pitchFamily="18" charset="0"/>
              </a:rPr>
              <a:t>    return row['keywords'] + " " + row['cast'] + " " +row['genres'] + " " +row['director']</a:t>
            </a:r>
          </a:p>
          <a:p>
            <a:r>
              <a:rPr lang="en-US" sz="1000" b="1" dirty="0">
                <a:latin typeface="Times New Roman" panose="02020603050405020304" pitchFamily="18" charset="0"/>
                <a:cs typeface="Times New Roman" panose="02020603050405020304" pitchFamily="18" charset="0"/>
              </a:rPr>
              <a:t> </a:t>
            </a:r>
          </a:p>
          <a:p>
            <a:r>
              <a:rPr lang="en-US" sz="1000" b="1" dirty="0">
                <a:latin typeface="Times New Roman" panose="02020603050405020304" pitchFamily="18" charset="0"/>
                <a:cs typeface="Times New Roman" panose="02020603050405020304" pitchFamily="18" charset="0"/>
              </a:rPr>
              <a:t>df["</a:t>
            </a:r>
            <a:r>
              <a:rPr lang="en-US" sz="1000" b="1" dirty="0" err="1">
                <a:latin typeface="Times New Roman" panose="02020603050405020304" pitchFamily="18" charset="0"/>
                <a:cs typeface="Times New Roman" panose="02020603050405020304" pitchFamily="18" charset="0"/>
              </a:rPr>
              <a:t>combined_features</a:t>
            </a:r>
            <a:r>
              <a:rPr lang="en-US" sz="1000" b="1" dirty="0">
                <a:latin typeface="Times New Roman" panose="02020603050405020304" pitchFamily="18" charset="0"/>
                <a:cs typeface="Times New Roman" panose="02020603050405020304" pitchFamily="18" charset="0"/>
              </a:rPr>
              <a:t>"] = </a:t>
            </a:r>
            <a:r>
              <a:rPr lang="en-US" sz="1000" b="1" dirty="0" err="1">
                <a:latin typeface="Times New Roman" panose="02020603050405020304" pitchFamily="18" charset="0"/>
                <a:cs typeface="Times New Roman" panose="02020603050405020304" pitchFamily="18" charset="0"/>
              </a:rPr>
              <a:t>df.apply</a:t>
            </a:r>
            <a:r>
              <a:rPr lang="en-US" sz="1000" b="1" dirty="0">
                <a:latin typeface="Times New Roman" panose="02020603050405020304" pitchFamily="18" charset="0"/>
                <a:cs typeface="Times New Roman" panose="02020603050405020304" pitchFamily="18" charset="0"/>
              </a:rPr>
              <a:t>(</a:t>
            </a:r>
            <a:r>
              <a:rPr lang="en-US" sz="1000" b="1" dirty="0" err="1">
                <a:latin typeface="Times New Roman" panose="02020603050405020304" pitchFamily="18" charset="0"/>
                <a:cs typeface="Times New Roman" panose="02020603050405020304" pitchFamily="18" charset="0"/>
              </a:rPr>
              <a:t>combined_features,axis</a:t>
            </a:r>
            <a:r>
              <a:rPr lang="en-US" sz="1000" b="1" dirty="0">
                <a:latin typeface="Times New Roman" panose="02020603050405020304" pitchFamily="18" charset="0"/>
                <a:cs typeface="Times New Roman" panose="02020603050405020304" pitchFamily="18" charset="0"/>
              </a:rPr>
              <a:t>=1)</a:t>
            </a:r>
          </a:p>
          <a:p>
            <a:r>
              <a:rPr lang="en-US" sz="1000" b="1" dirty="0">
                <a:latin typeface="Times New Roman" panose="02020603050405020304" pitchFamily="18" charset="0"/>
                <a:cs typeface="Times New Roman" panose="02020603050405020304" pitchFamily="18" charset="0"/>
              </a:rPr>
              <a:t>print ("Combined Features:" ,df["</a:t>
            </a:r>
            <a:r>
              <a:rPr lang="en-US" sz="1000" b="1" dirty="0" err="1">
                <a:latin typeface="Times New Roman" panose="02020603050405020304" pitchFamily="18" charset="0"/>
                <a:cs typeface="Times New Roman" panose="02020603050405020304" pitchFamily="18" charset="0"/>
              </a:rPr>
              <a:t>combined_features</a:t>
            </a:r>
            <a:r>
              <a:rPr lang="en-US" sz="1000" b="1" dirty="0">
                <a:latin typeface="Times New Roman" panose="02020603050405020304" pitchFamily="18" charset="0"/>
                <a:cs typeface="Times New Roman" panose="02020603050405020304" pitchFamily="18" charset="0"/>
              </a:rPr>
              <a:t>"].head)</a:t>
            </a:r>
          </a:p>
          <a:p>
            <a:endParaRPr lang="en-US" sz="1000" b="1" dirty="0">
              <a:latin typeface="Times New Roman" panose="02020603050405020304" pitchFamily="18" charset="0"/>
              <a:cs typeface="Times New Roman" panose="02020603050405020304" pitchFamily="18" charset="0"/>
            </a:endParaRPr>
          </a:p>
          <a:p>
            <a:r>
              <a:rPr lang="en-US" sz="1000" b="1" dirty="0">
                <a:latin typeface="Times New Roman" panose="02020603050405020304" pitchFamily="18" charset="0"/>
                <a:cs typeface="Times New Roman" panose="02020603050405020304" pitchFamily="18" charset="0"/>
              </a:rPr>
              <a:t>##Step 4: Create count matrix from this new combined column</a:t>
            </a:r>
          </a:p>
          <a:p>
            <a:endParaRPr lang="en-US" sz="1000" b="1" dirty="0">
              <a:latin typeface="Times New Roman" panose="02020603050405020304" pitchFamily="18" charset="0"/>
              <a:cs typeface="Times New Roman" panose="02020603050405020304" pitchFamily="18" charset="0"/>
            </a:endParaRPr>
          </a:p>
          <a:p>
            <a:r>
              <a:rPr lang="en-US" sz="1000" b="1" dirty="0">
                <a:latin typeface="Times New Roman" panose="02020603050405020304" pitchFamily="18" charset="0"/>
                <a:cs typeface="Times New Roman" panose="02020603050405020304" pitchFamily="18" charset="0"/>
              </a:rPr>
              <a:t>cv = </a:t>
            </a:r>
            <a:r>
              <a:rPr lang="en-US" sz="1000" b="1" dirty="0" err="1">
                <a:latin typeface="Times New Roman" panose="02020603050405020304" pitchFamily="18" charset="0"/>
                <a:cs typeface="Times New Roman" panose="02020603050405020304" pitchFamily="18" charset="0"/>
              </a:rPr>
              <a:t>CountVectorizer</a:t>
            </a:r>
            <a:r>
              <a:rPr lang="en-US" sz="1000" b="1" dirty="0">
                <a:latin typeface="Times New Roman" panose="02020603050405020304" pitchFamily="18" charset="0"/>
                <a:cs typeface="Times New Roman" panose="02020603050405020304" pitchFamily="18" charset="0"/>
              </a:rPr>
              <a:t>()</a:t>
            </a:r>
          </a:p>
          <a:p>
            <a:pPr marL="0" indent="0">
              <a:buNone/>
            </a:pPr>
            <a:r>
              <a:rPr lang="en-US" sz="1000" b="1" dirty="0">
                <a:latin typeface="Times New Roman" panose="02020603050405020304" pitchFamily="18" charset="0"/>
                <a:cs typeface="Times New Roman" panose="02020603050405020304" pitchFamily="18" charset="0"/>
              </a:rPr>
              <a:t>  </a:t>
            </a:r>
            <a:r>
              <a:rPr lang="en-US" sz="1000" b="1" dirty="0" err="1">
                <a:latin typeface="Times New Roman" panose="02020603050405020304" pitchFamily="18" charset="0"/>
                <a:cs typeface="Times New Roman" panose="02020603050405020304" pitchFamily="18" charset="0"/>
              </a:rPr>
              <a:t>count_matrix</a:t>
            </a:r>
            <a:r>
              <a:rPr lang="en-US" sz="1000" b="1" dirty="0">
                <a:latin typeface="Times New Roman" panose="02020603050405020304" pitchFamily="18" charset="0"/>
                <a:cs typeface="Times New Roman" panose="02020603050405020304" pitchFamily="18" charset="0"/>
              </a:rPr>
              <a:t> = </a:t>
            </a:r>
            <a:r>
              <a:rPr lang="en-US" sz="1000" b="1" dirty="0" err="1">
                <a:latin typeface="Times New Roman" panose="02020603050405020304" pitchFamily="18" charset="0"/>
                <a:cs typeface="Times New Roman" panose="02020603050405020304" pitchFamily="18" charset="0"/>
              </a:rPr>
              <a:t>cv.fit_transform</a:t>
            </a:r>
            <a:r>
              <a:rPr lang="en-US" sz="1000" b="1" dirty="0">
                <a:latin typeface="Times New Roman" panose="02020603050405020304" pitchFamily="18" charset="0"/>
                <a:cs typeface="Times New Roman" panose="02020603050405020304" pitchFamily="18" charset="0"/>
              </a:rPr>
              <a:t>(df["</a:t>
            </a:r>
            <a:r>
              <a:rPr lang="en-US" sz="1000" b="1" dirty="0" err="1">
                <a:latin typeface="Times New Roman" panose="02020603050405020304" pitchFamily="18" charset="0"/>
                <a:cs typeface="Times New Roman" panose="02020603050405020304" pitchFamily="18" charset="0"/>
              </a:rPr>
              <a:t>combined_features</a:t>
            </a:r>
            <a:r>
              <a:rPr lang="en-US" sz="1000" b="1" dirty="0">
                <a:latin typeface="Times New Roman" panose="02020603050405020304" pitchFamily="18" charset="0"/>
                <a:cs typeface="Times New Roman" panose="02020603050405020304" pitchFamily="18" charset="0"/>
              </a:rPr>
              <a:t>"])</a:t>
            </a:r>
          </a:p>
          <a:p>
            <a:r>
              <a:rPr lang="en-US" sz="1000" b="1" dirty="0">
                <a:latin typeface="Times New Roman" panose="02020603050405020304" pitchFamily="18" charset="0"/>
                <a:cs typeface="Times New Roman" panose="02020603050405020304" pitchFamily="18" charset="0"/>
              </a:rPr>
              <a:t>##Step 5: Compute the Cosine Similarity based on the </a:t>
            </a:r>
            <a:r>
              <a:rPr lang="en-US" sz="1000" b="1" dirty="0" err="1">
                <a:latin typeface="Times New Roman" panose="02020603050405020304" pitchFamily="18" charset="0"/>
                <a:cs typeface="Times New Roman" panose="02020603050405020304" pitchFamily="18" charset="0"/>
              </a:rPr>
              <a:t>count_matrix</a:t>
            </a:r>
            <a:endParaRPr lang="en-US" sz="1000" b="1" dirty="0">
              <a:latin typeface="Times New Roman" panose="02020603050405020304" pitchFamily="18" charset="0"/>
              <a:cs typeface="Times New Roman" panose="02020603050405020304" pitchFamily="18" charset="0"/>
            </a:endParaRPr>
          </a:p>
          <a:p>
            <a:pPr marL="0" indent="0">
              <a:buNone/>
            </a:pPr>
            <a:r>
              <a:rPr lang="en-US" sz="1000" b="1" dirty="0">
                <a:latin typeface="Times New Roman" panose="02020603050405020304" pitchFamily="18" charset="0"/>
                <a:cs typeface="Times New Roman" panose="02020603050405020304" pitchFamily="18" charset="0"/>
              </a:rPr>
              <a:t>     </a:t>
            </a:r>
            <a:r>
              <a:rPr lang="en-US" sz="1000" b="1" dirty="0" err="1">
                <a:latin typeface="Times New Roman" panose="02020603050405020304" pitchFamily="18" charset="0"/>
                <a:cs typeface="Times New Roman" panose="02020603050405020304" pitchFamily="18" charset="0"/>
              </a:rPr>
              <a:t>cosine_sim</a:t>
            </a:r>
            <a:r>
              <a:rPr lang="en-US" sz="1000" b="1" dirty="0">
                <a:latin typeface="Times New Roman" panose="02020603050405020304" pitchFamily="18" charset="0"/>
                <a:cs typeface="Times New Roman" panose="02020603050405020304" pitchFamily="18" charset="0"/>
              </a:rPr>
              <a:t> = </a:t>
            </a:r>
            <a:r>
              <a:rPr lang="en-US" sz="1000" b="1" dirty="0" err="1">
                <a:latin typeface="Times New Roman" panose="02020603050405020304" pitchFamily="18" charset="0"/>
                <a:cs typeface="Times New Roman" panose="02020603050405020304" pitchFamily="18" charset="0"/>
              </a:rPr>
              <a:t>cosine_similarity</a:t>
            </a:r>
            <a:r>
              <a:rPr lang="en-US" sz="1000" b="1" dirty="0">
                <a:latin typeface="Times New Roman" panose="02020603050405020304" pitchFamily="18" charset="0"/>
                <a:cs typeface="Times New Roman" panose="02020603050405020304" pitchFamily="18" charset="0"/>
              </a:rPr>
              <a:t>(</a:t>
            </a:r>
            <a:r>
              <a:rPr lang="en-US" sz="1000" b="1" dirty="0" err="1">
                <a:latin typeface="Times New Roman" panose="02020603050405020304" pitchFamily="18" charset="0"/>
                <a:cs typeface="Times New Roman" panose="02020603050405020304" pitchFamily="18" charset="0"/>
              </a:rPr>
              <a:t>count_matrix</a:t>
            </a:r>
            <a:r>
              <a:rPr lang="en-US" sz="1000" b="1" dirty="0">
                <a:latin typeface="Times New Roman" panose="02020603050405020304" pitchFamily="18" charset="0"/>
                <a:cs typeface="Times New Roman" panose="02020603050405020304" pitchFamily="18" charset="0"/>
              </a:rPr>
              <a:t>)</a:t>
            </a:r>
          </a:p>
          <a:p>
            <a:r>
              <a:rPr lang="en-US" sz="1000" b="1" dirty="0" err="1">
                <a:latin typeface="Times New Roman" panose="02020603050405020304" pitchFamily="18" charset="0"/>
                <a:cs typeface="Times New Roman" panose="02020603050405020304" pitchFamily="18" charset="0"/>
              </a:rPr>
              <a:t>movie_user_likes</a:t>
            </a:r>
            <a:r>
              <a:rPr lang="en-US" sz="1000" b="1" dirty="0">
                <a:latin typeface="Times New Roman" panose="02020603050405020304" pitchFamily="18" charset="0"/>
                <a:cs typeface="Times New Roman" panose="02020603050405020304" pitchFamily="18" charset="0"/>
              </a:rPr>
              <a:t> = "Avatar"</a:t>
            </a:r>
          </a:p>
          <a:p>
            <a:pPr marL="0" indent="0">
              <a:buNone/>
            </a:pPr>
            <a:r>
              <a:rPr lang="en-US" sz="1000" b="1" dirty="0">
                <a:latin typeface="Times New Roman" panose="02020603050405020304" pitchFamily="18" charset="0"/>
                <a:cs typeface="Times New Roman" panose="02020603050405020304" pitchFamily="18" charset="0"/>
              </a:rPr>
              <a:t>## Step 6: Get index of this movie from its title</a:t>
            </a:r>
          </a:p>
          <a:p>
            <a:pPr marL="0" indent="0">
              <a:buNone/>
            </a:pPr>
            <a:r>
              <a:rPr lang="en-US" sz="1000" b="1" dirty="0">
                <a:latin typeface="Times New Roman" panose="02020603050405020304" pitchFamily="18" charset="0"/>
                <a:cs typeface="Times New Roman" panose="02020603050405020304" pitchFamily="18" charset="0"/>
              </a:rPr>
              <a:t>  </a:t>
            </a:r>
            <a:r>
              <a:rPr lang="en-US" sz="1000" b="1" dirty="0" err="1">
                <a:latin typeface="Times New Roman" panose="02020603050405020304" pitchFamily="18" charset="0"/>
                <a:cs typeface="Times New Roman" panose="02020603050405020304" pitchFamily="18" charset="0"/>
              </a:rPr>
              <a:t>movie_index</a:t>
            </a:r>
            <a:r>
              <a:rPr lang="en-US" sz="1000" b="1" dirty="0">
                <a:latin typeface="Times New Roman" panose="02020603050405020304" pitchFamily="18" charset="0"/>
                <a:cs typeface="Times New Roman" panose="02020603050405020304" pitchFamily="18" charset="0"/>
              </a:rPr>
              <a:t> = </a:t>
            </a:r>
            <a:r>
              <a:rPr lang="en-US" sz="1000" b="1" dirty="0" err="1">
                <a:latin typeface="Times New Roman" panose="02020603050405020304" pitchFamily="18" charset="0"/>
                <a:cs typeface="Times New Roman" panose="02020603050405020304" pitchFamily="18" charset="0"/>
              </a:rPr>
              <a:t>get_index_from_title</a:t>
            </a:r>
            <a:r>
              <a:rPr lang="en-US" sz="1000" b="1" dirty="0">
                <a:latin typeface="Times New Roman" panose="02020603050405020304" pitchFamily="18" charset="0"/>
                <a:cs typeface="Times New Roman" panose="02020603050405020304" pitchFamily="18" charset="0"/>
              </a:rPr>
              <a:t>(</a:t>
            </a:r>
            <a:r>
              <a:rPr lang="en-US" sz="1000" b="1" dirty="0" err="1">
                <a:latin typeface="Times New Roman" panose="02020603050405020304" pitchFamily="18" charset="0"/>
                <a:cs typeface="Times New Roman" panose="02020603050405020304" pitchFamily="18" charset="0"/>
              </a:rPr>
              <a:t>movie_user_likes</a:t>
            </a:r>
            <a:r>
              <a:rPr lang="en-US" sz="1000" b="1" dirty="0">
                <a:latin typeface="Times New Roman" panose="02020603050405020304" pitchFamily="18" charset="0"/>
                <a:cs typeface="Times New Roman" panose="02020603050405020304" pitchFamily="18" charset="0"/>
              </a:rPr>
              <a:t>)</a:t>
            </a:r>
          </a:p>
          <a:p>
            <a:r>
              <a:rPr lang="en-US" sz="1000" b="1" dirty="0" err="1">
                <a:latin typeface="Times New Roman" panose="02020603050405020304" pitchFamily="18" charset="0"/>
                <a:cs typeface="Times New Roman" panose="02020603050405020304" pitchFamily="18" charset="0"/>
              </a:rPr>
              <a:t>similar_movies</a:t>
            </a:r>
            <a:r>
              <a:rPr lang="en-US" sz="1000" b="1" dirty="0">
                <a:latin typeface="Times New Roman" panose="02020603050405020304" pitchFamily="18" charset="0"/>
                <a:cs typeface="Times New Roman" panose="02020603050405020304" pitchFamily="18" charset="0"/>
              </a:rPr>
              <a:t> = list(enumerate(</a:t>
            </a:r>
            <a:r>
              <a:rPr lang="en-US" sz="1000" b="1" dirty="0" err="1">
                <a:latin typeface="Times New Roman" panose="02020603050405020304" pitchFamily="18" charset="0"/>
                <a:cs typeface="Times New Roman" panose="02020603050405020304" pitchFamily="18" charset="0"/>
              </a:rPr>
              <a:t>cosine_sim</a:t>
            </a:r>
            <a:r>
              <a:rPr lang="en-US" sz="1000" b="1" dirty="0">
                <a:latin typeface="Times New Roman" panose="02020603050405020304" pitchFamily="18" charset="0"/>
                <a:cs typeface="Times New Roman" panose="02020603050405020304" pitchFamily="18" charset="0"/>
              </a:rPr>
              <a:t>[</a:t>
            </a:r>
            <a:r>
              <a:rPr lang="en-US" sz="1000" b="1" dirty="0" err="1">
                <a:latin typeface="Times New Roman" panose="02020603050405020304" pitchFamily="18" charset="0"/>
                <a:cs typeface="Times New Roman" panose="02020603050405020304" pitchFamily="18" charset="0"/>
              </a:rPr>
              <a:t>movie_index</a:t>
            </a:r>
            <a:r>
              <a:rPr lang="en-US" sz="1000" b="1" dirty="0">
                <a:latin typeface="Times New Roman" panose="02020603050405020304" pitchFamily="18" charset="0"/>
                <a:cs typeface="Times New Roman" panose="02020603050405020304" pitchFamily="18" charset="0"/>
              </a:rPr>
              <a:t>]))</a:t>
            </a:r>
          </a:p>
          <a:p>
            <a:endParaRPr lang="en-US" sz="800" b="1" dirty="0">
              <a:latin typeface="Times New Roman" panose="02020603050405020304" pitchFamily="18" charset="0"/>
              <a:cs typeface="Times New Roman" panose="02020603050405020304" pitchFamily="18" charset="0"/>
            </a:endParaRPr>
          </a:p>
          <a:p>
            <a:endParaRPr lang="en-IN" sz="8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1475B9A9-1697-43F8-8741-7DAA930D1E96}"/>
              </a:ext>
            </a:extLst>
          </p:cNvPr>
          <p:cNvSpPr/>
          <p:nvPr/>
        </p:nvSpPr>
        <p:spPr>
          <a:xfrm>
            <a:off x="5565916" y="1120498"/>
            <a:ext cx="2491407" cy="133847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Source Code</a:t>
            </a:r>
            <a:endParaRPr lang="en-IN" sz="1400" dirty="0">
              <a:latin typeface="Times New Roman" panose="02020603050405020304" pitchFamily="18" charset="0"/>
              <a:cs typeface="Times New Roman" panose="02020603050405020304" pitchFamily="18" charset="0"/>
            </a:endParaRPr>
          </a:p>
        </p:txBody>
      </p:sp>
      <p:pic>
        <p:nvPicPr>
          <p:cNvPr id="7" name="Picture 6" descr="A picture containing drawing&#10;&#10;Description automatically generated">
            <a:extLst>
              <a:ext uri="{FF2B5EF4-FFF2-40B4-BE49-F238E27FC236}">
                <a16:creationId xmlns:a16="http://schemas.microsoft.com/office/drawing/2014/main" id="{E8230C0D-79E6-4D28-AFC5-FA08AC1031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4643" y="0"/>
            <a:ext cx="3697357" cy="1603513"/>
          </a:xfrm>
          <a:prstGeom prst="rect">
            <a:avLst/>
          </a:prstGeom>
        </p:spPr>
      </p:pic>
    </p:spTree>
    <p:extLst>
      <p:ext uri="{BB962C8B-B14F-4D97-AF65-F5344CB8AC3E}">
        <p14:creationId xmlns:p14="http://schemas.microsoft.com/office/powerpoint/2010/main" val="1449598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idx="1"/>
          </p:nvPr>
        </p:nvSpPr>
        <p:spPr/>
        <p:txBody>
          <a:bodyPr>
            <a:normAutofit/>
          </a:bodyPr>
          <a:lstStyle/>
          <a:p>
            <a:pPr>
              <a:spcBef>
                <a:spcPts val="1000"/>
              </a:spcBef>
            </a:pPr>
            <a:endParaRPr lang="en-US" b="1" u="sng" spc="-1" dirty="0">
              <a:solidFill>
                <a:srgbClr val="000000"/>
              </a:solidFill>
            </a:endParaRPr>
          </a:p>
          <a:p>
            <a:pPr marL="0" indent="0">
              <a:buNone/>
            </a:pPr>
            <a:endParaRPr lang="en-US" dirty="0"/>
          </a:p>
          <a:p>
            <a:pPr marL="0" indent="0">
              <a:buNone/>
            </a:pPr>
            <a:endParaRPr lang="en-IN" dirty="0"/>
          </a:p>
        </p:txBody>
      </p:sp>
      <p:pic>
        <p:nvPicPr>
          <p:cNvPr id="5" name="Picture 4" descr="A picture containing drawing&#10;&#10;Description automatically generated">
            <a:extLst>
              <a:ext uri="{FF2B5EF4-FFF2-40B4-BE49-F238E27FC236}">
                <a16:creationId xmlns:a16="http://schemas.microsoft.com/office/drawing/2014/main" id="{D02475E5-9FBA-4B3C-B740-7B0FC14170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7409" y="0"/>
            <a:ext cx="3604591" cy="207961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CC7BD386-22CB-4D61-B979-A681AB174A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1078" y="1497495"/>
            <a:ext cx="5658679" cy="4147929"/>
          </a:xfrm>
          <a:prstGeom prst="rect">
            <a:avLst/>
          </a:prstGeom>
        </p:spPr>
      </p:pic>
      <p:sp>
        <p:nvSpPr>
          <p:cNvPr id="9" name="Rectangle 8">
            <a:extLst>
              <a:ext uri="{FF2B5EF4-FFF2-40B4-BE49-F238E27FC236}">
                <a16:creationId xmlns:a16="http://schemas.microsoft.com/office/drawing/2014/main" id="{F8077402-7416-4D69-A47D-70535DEECFD9}"/>
              </a:ext>
            </a:extLst>
          </p:cNvPr>
          <p:cNvSpPr/>
          <p:nvPr/>
        </p:nvSpPr>
        <p:spPr>
          <a:xfrm>
            <a:off x="8587409" y="2759765"/>
            <a:ext cx="2981739" cy="133847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General Output</a:t>
            </a:r>
            <a:endParaRPr lang="en-IN" sz="1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42246"/>
            <a:ext cx="10515600" cy="1325563"/>
          </a:xfrm>
        </p:spPr>
        <p:txBody>
          <a:bodyPr>
            <a:normAutofit/>
          </a:bodyPr>
          <a:lstStyle/>
          <a:p>
            <a:pPr marL="571500" indent="-571500">
              <a:buFont typeface="Wingdings" panose="05000000000000000000" pitchFamily="2" charset="2"/>
              <a:buChar char="Ø"/>
            </a:pPr>
            <a:r>
              <a:rPr lang="en-US" sz="1400" b="1" dirty="0">
                <a:latin typeface="Times New Roman" panose="02020603050405020304" pitchFamily="18" charset="0"/>
                <a:cs typeface="Times New Roman" panose="02020603050405020304" pitchFamily="18" charset="0"/>
              </a:rPr>
              <a:t>Implementation</a:t>
            </a:r>
            <a:endParaRPr lang="en-IN" sz="14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2139704"/>
            <a:ext cx="7364896" cy="3505721"/>
          </a:xfrm>
        </p:spPr>
        <p:txBody>
          <a:bodyPr>
            <a:noAutofit/>
          </a:bodyPr>
          <a:lstStyle/>
          <a:p>
            <a:pPr marL="0" indent="0">
              <a:buNone/>
            </a:pPr>
            <a:r>
              <a:rPr lang="en-US" sz="1200" dirty="0">
                <a:latin typeface="Times New Roman" panose="02020603050405020304" pitchFamily="18" charset="0"/>
                <a:cs typeface="Times New Roman" panose="02020603050405020304" pitchFamily="18" charset="0"/>
              </a:rPr>
              <a:t>Python | Implementation of Movie Recommender System</a:t>
            </a:r>
          </a:p>
          <a:p>
            <a:pPr marL="0" indent="0">
              <a:buNone/>
            </a:pPr>
            <a:r>
              <a:rPr lang="en-US" sz="1200" dirty="0">
                <a:latin typeface="Times New Roman" panose="02020603050405020304" pitchFamily="18" charset="0"/>
                <a:cs typeface="Times New Roman" panose="02020603050405020304" pitchFamily="18" charset="0"/>
              </a:rPr>
              <a:t>Recommender System is a system that seeks to predict or filter preferences according to the user’s choices. </a:t>
            </a:r>
          </a:p>
          <a:p>
            <a:pPr marL="0" indent="0">
              <a:buNone/>
            </a:pPr>
            <a:r>
              <a:rPr lang="en-US" sz="1200" dirty="0">
                <a:latin typeface="Times New Roman" panose="02020603050405020304" pitchFamily="18" charset="0"/>
                <a:cs typeface="Times New Roman" panose="02020603050405020304" pitchFamily="18" charset="0"/>
              </a:rPr>
              <a:t>Recommender systems are utilized in a variety of areas including movies, music, news, books, research articles, search queries, social tags, and products in general.</a:t>
            </a:r>
          </a:p>
          <a:p>
            <a:pPr marL="0" indent="0">
              <a:buNone/>
            </a:pPr>
            <a:endParaRPr lang="en-US" sz="1200" dirty="0">
              <a:latin typeface="Times New Roman" panose="02020603050405020304" pitchFamily="18" charset="0"/>
              <a:cs typeface="Times New Roman" panose="02020603050405020304" pitchFamily="18" charset="0"/>
            </a:endParaRPr>
          </a:p>
          <a:p>
            <a:pPr marL="0" indent="0">
              <a:buNone/>
            </a:pPr>
            <a:r>
              <a:rPr lang="en-US" sz="1200" dirty="0">
                <a:latin typeface="Times New Roman" panose="02020603050405020304" pitchFamily="18" charset="0"/>
                <a:cs typeface="Times New Roman" panose="02020603050405020304" pitchFamily="18" charset="0"/>
              </a:rPr>
              <a:t>Recommender systems produce a list of recommendations in any of the two ways –</a:t>
            </a:r>
          </a:p>
          <a:p>
            <a:pPr marL="0" indent="0">
              <a:buNone/>
            </a:pPr>
            <a:endParaRPr lang="en-US" sz="1200" dirty="0">
              <a:latin typeface="Times New Roman" panose="02020603050405020304" pitchFamily="18" charset="0"/>
              <a:cs typeface="Times New Roman" panose="02020603050405020304" pitchFamily="18" charset="0"/>
            </a:endParaRPr>
          </a:p>
          <a:p>
            <a:pPr marL="0" indent="0">
              <a:buNone/>
            </a:pPr>
            <a:r>
              <a:rPr lang="en-US" sz="1200" dirty="0">
                <a:latin typeface="Times New Roman" panose="02020603050405020304" pitchFamily="18" charset="0"/>
                <a:cs typeface="Times New Roman" panose="02020603050405020304" pitchFamily="18" charset="0"/>
              </a:rPr>
              <a:t>Collaborative filtering: Collaborative filtering approaches build a model from user’s past behavior (i.e. items purchased or searched by the user) as </a:t>
            </a:r>
          </a:p>
          <a:p>
            <a:pPr marL="0" indent="0">
              <a:buNone/>
            </a:pPr>
            <a:r>
              <a:rPr lang="en-US" sz="1200" dirty="0">
                <a:latin typeface="Times New Roman" panose="02020603050405020304" pitchFamily="18" charset="0"/>
                <a:cs typeface="Times New Roman" panose="02020603050405020304" pitchFamily="18" charset="0"/>
              </a:rPr>
              <a:t>well as similar decisions made by other users. </a:t>
            </a:r>
          </a:p>
          <a:p>
            <a:pPr marL="0" indent="0">
              <a:buNone/>
            </a:pPr>
            <a:r>
              <a:rPr lang="en-US" sz="1200" dirty="0">
                <a:latin typeface="Times New Roman" panose="02020603050405020304" pitchFamily="18" charset="0"/>
                <a:cs typeface="Times New Roman" panose="02020603050405020304" pitchFamily="18" charset="0"/>
              </a:rPr>
              <a:t>This model is then used to predict items (or ratings for items) that user may have an interest in.</a:t>
            </a:r>
          </a:p>
          <a:p>
            <a:pPr marL="0" indent="0">
              <a:buNone/>
            </a:pPr>
            <a:r>
              <a:rPr lang="en-US" sz="1200" dirty="0">
                <a:latin typeface="Times New Roman" panose="02020603050405020304" pitchFamily="18" charset="0"/>
                <a:cs typeface="Times New Roman" panose="02020603050405020304" pitchFamily="18" charset="0"/>
              </a:rPr>
              <a:t>Content-based filtering: Content-based filtering approaches uses a series of discrete characteristics of an item in order to recommend additional items with similar properties.</a:t>
            </a:r>
          </a:p>
          <a:p>
            <a:pPr marL="0" indent="0">
              <a:buNone/>
            </a:pPr>
            <a:r>
              <a:rPr lang="en-US" sz="1200" dirty="0">
                <a:latin typeface="Times New Roman" panose="02020603050405020304" pitchFamily="18" charset="0"/>
                <a:cs typeface="Times New Roman" panose="02020603050405020304" pitchFamily="18" charset="0"/>
              </a:rPr>
              <a:t> Content-based filtering methods are totally based on a description of the item and a profile of the user’s preferences. It recommends items based on user’s past preferences.</a:t>
            </a:r>
            <a:endParaRPr lang="en-IN" sz="1200" dirty="0">
              <a:latin typeface="Times New Roman" panose="02020603050405020304" pitchFamily="18" charset="0"/>
              <a:cs typeface="Times New Roman" panose="02020603050405020304" pitchFamily="18" charset="0"/>
            </a:endParaRPr>
          </a:p>
        </p:txBody>
      </p:sp>
      <p:pic>
        <p:nvPicPr>
          <p:cNvPr id="6" name="Picture 5" descr="A picture containing drawing&#10;&#10;Description automatically generated">
            <a:extLst>
              <a:ext uri="{FF2B5EF4-FFF2-40B4-BE49-F238E27FC236}">
                <a16:creationId xmlns:a16="http://schemas.microsoft.com/office/drawing/2014/main" id="{8B4E0E1D-D39C-4306-9435-908E9B7302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4070" y="0"/>
            <a:ext cx="4147930" cy="1620511"/>
          </a:xfrm>
          <a:prstGeom prst="rect">
            <a:avLst/>
          </a:prstGeom>
        </p:spPr>
      </p:pic>
    </p:spTree>
    <p:extLst>
      <p:ext uri="{BB962C8B-B14F-4D97-AF65-F5344CB8AC3E}">
        <p14:creationId xmlns:p14="http://schemas.microsoft.com/office/powerpoint/2010/main" val="3079161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69936" y="1555048"/>
            <a:ext cx="9605299" cy="2663268"/>
          </a:xfrm>
        </p:spPr>
        <p:txBody>
          <a:bodyPr>
            <a:noAutofit/>
          </a:bodyPr>
          <a:lstStyle/>
          <a:p>
            <a:pPr>
              <a:spcBef>
                <a:spcPts val="0"/>
              </a:spcBef>
            </a:pPr>
            <a:r>
              <a:rPr lang="en-US" sz="1200" dirty="0">
                <a:latin typeface="Times New Roman" panose="02020603050405020304" pitchFamily="18" charset="0"/>
                <a:cs typeface="Times New Roman" panose="02020603050405020304" pitchFamily="18" charset="0"/>
              </a:rPr>
              <a:t>The movie recommendation system basically works by providing suggestions to the users by using the two renowned algorithms explained above. This movie recommendation system recommends movies to a user or client by evaluating IMDB ratings. The software and language which we have used for designing our interface and front end is Visual Basic </a:t>
            </a:r>
            <a:r>
              <a:rPr lang="en-US" sz="1200" dirty="0" err="1">
                <a:latin typeface="Times New Roman" panose="02020603050405020304" pitchFamily="18" charset="0"/>
                <a:cs typeface="Times New Roman" panose="02020603050405020304" pitchFamily="18" charset="0"/>
              </a:rPr>
              <a:t>Asp.Net</a:t>
            </a:r>
            <a:r>
              <a:rPr lang="en-US" sz="1200" dirty="0">
                <a:latin typeface="Times New Roman" panose="02020603050405020304" pitchFamily="18" charset="0"/>
                <a:cs typeface="Times New Roman" panose="02020603050405020304" pitchFamily="18" charset="0"/>
              </a:rPr>
              <a:t>. For creating database, we have used SQL Server since it is convenient. This system collaborates with IMDB ratings and displays a list of movies which are highly rated by a user based on category of the movie. This approach asks the user to provide 2 inputs – 1. Category of the movie (for e.g. comedy) 2. Year in which the movie is released (for e.g. 2016) The algorithm segregates the list of movies from the dataset according to the inputs provided by user and finally displays the list of movies. The algorithm compares the inputs with the traits of the dataset and formulates the list. A user may select more than one category according to his fancies. A bright feature of allowing the user to rate movies has enhanced the beauty of this recommender system. This is achieved by using collaborative filtering approach, wherein the system will provide recommendations to other likeminded users which have the same taste.</a:t>
            </a:r>
          </a:p>
          <a:p>
            <a:pPr marL="0" indent="0">
              <a:spcBef>
                <a:spcPts val="0"/>
              </a:spcBef>
              <a:buNone/>
            </a:pPr>
            <a:endParaRPr lang="en-IN" sz="1200" dirty="0">
              <a:latin typeface="Times New Roman" panose="02020603050405020304" pitchFamily="18" charset="0"/>
              <a:cs typeface="Times New Roman" panose="02020603050405020304" pitchFamily="18" charset="0"/>
            </a:endParaRPr>
          </a:p>
        </p:txBody>
      </p:sp>
      <p:sp>
        <p:nvSpPr>
          <p:cNvPr id="5" name="Title 1"/>
          <p:cNvSpPr txBox="1">
            <a:spLocks/>
          </p:cNvSpPr>
          <p:nvPr/>
        </p:nvSpPr>
        <p:spPr>
          <a:xfrm>
            <a:off x="969936" y="6030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Wingdings" panose="05000000000000000000" pitchFamily="2" charset="2"/>
              <a:buChar char="Ø"/>
            </a:pPr>
            <a:r>
              <a:rPr lang="en-IN" sz="1400" b="1" dirty="0">
                <a:latin typeface="Times New Roman" panose="02020603050405020304" pitchFamily="18" charset="0"/>
                <a:cs typeface="Times New Roman" panose="02020603050405020304" pitchFamily="18" charset="0"/>
              </a:rPr>
              <a:t>Working</a:t>
            </a:r>
          </a:p>
        </p:txBody>
      </p:sp>
      <p:pic>
        <p:nvPicPr>
          <p:cNvPr id="8" name="Picture 7" descr="A picture containing drawing&#10;&#10;Description automatically generated">
            <a:extLst>
              <a:ext uri="{FF2B5EF4-FFF2-40B4-BE49-F238E27FC236}">
                <a16:creationId xmlns:a16="http://schemas.microsoft.com/office/drawing/2014/main" id="{77DB9A2A-AB27-459D-94E4-4C7E6BF25F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91061" y="1"/>
            <a:ext cx="4200939" cy="1793796"/>
          </a:xfrm>
          <a:prstGeom prst="rect">
            <a:avLst/>
          </a:prstGeom>
        </p:spPr>
      </p:pic>
      <p:pic>
        <p:nvPicPr>
          <p:cNvPr id="4" name="Picture 3" descr="A close up of a map&#10;&#10;Description automatically generated">
            <a:extLst>
              <a:ext uri="{FF2B5EF4-FFF2-40B4-BE49-F238E27FC236}">
                <a16:creationId xmlns:a16="http://schemas.microsoft.com/office/drawing/2014/main" id="{AE19A375-D9F6-4698-BD04-C383DC1A6B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3427" y="3179689"/>
            <a:ext cx="6472030" cy="3499402"/>
          </a:xfrm>
          <a:prstGeom prst="rect">
            <a:avLst/>
          </a:prstGeom>
        </p:spPr>
      </p:pic>
    </p:spTree>
    <p:extLst>
      <p:ext uri="{BB962C8B-B14F-4D97-AF65-F5344CB8AC3E}">
        <p14:creationId xmlns:p14="http://schemas.microsoft.com/office/powerpoint/2010/main" val="477214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330280" y="849085"/>
            <a:ext cx="8682275" cy="307777"/>
          </a:xfrm>
          <a:prstGeom prst="rect">
            <a:avLst/>
          </a:prstGeom>
          <a:noFill/>
        </p:spPr>
        <p:txBody>
          <a:bodyPr wrap="square" rtlCol="0">
            <a:spAutoFit/>
          </a:bodyPr>
          <a:lstStyle/>
          <a:p>
            <a:pPr marL="571500" indent="-571500">
              <a:buFont typeface="Wingdings" panose="05000000000000000000" pitchFamily="2" charset="2"/>
              <a:buChar char="Ø"/>
            </a:pPr>
            <a:endParaRPr lang="en-IN" sz="14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2547560" y="6196693"/>
            <a:ext cx="6251882" cy="276999"/>
          </a:xfrm>
          <a:prstGeom prst="rect">
            <a:avLst/>
          </a:prstGeom>
          <a:noFill/>
        </p:spPr>
        <p:txBody>
          <a:bodyPr wrap="square" rtlCol="0">
            <a:spAutoFit/>
          </a:bodyPr>
          <a:lstStyle/>
          <a:p>
            <a:endParaRPr lang="en-IN" sz="1200" dirty="0">
              <a:latin typeface="Times New Roman" panose="02020603050405020304" pitchFamily="18" charset="0"/>
              <a:cs typeface="Times New Roman" panose="02020603050405020304" pitchFamily="18" charset="0"/>
            </a:endParaRPr>
          </a:p>
        </p:txBody>
      </p:sp>
      <p:pic>
        <p:nvPicPr>
          <p:cNvPr id="7" name="Picture 6" descr="A picture containing drawing&#10;&#10;Description automatically generated">
            <a:extLst>
              <a:ext uri="{FF2B5EF4-FFF2-40B4-BE49-F238E27FC236}">
                <a16:creationId xmlns:a16="http://schemas.microsoft.com/office/drawing/2014/main" id="{4C6BC6B5-27DD-4156-A55F-D36E4B9C90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99442" y="-13253"/>
            <a:ext cx="3392557" cy="1641755"/>
          </a:xfrm>
          <a:prstGeom prst="rect">
            <a:avLst/>
          </a:prstGeom>
        </p:spPr>
      </p:pic>
      <p:sp>
        <p:nvSpPr>
          <p:cNvPr id="2" name="Rectangle 1">
            <a:extLst>
              <a:ext uri="{FF2B5EF4-FFF2-40B4-BE49-F238E27FC236}">
                <a16:creationId xmlns:a16="http://schemas.microsoft.com/office/drawing/2014/main" id="{788B6532-71E0-4E2A-B310-5581E1C80BF3}"/>
              </a:ext>
            </a:extLst>
          </p:cNvPr>
          <p:cNvSpPr/>
          <p:nvPr/>
        </p:nvSpPr>
        <p:spPr>
          <a:xfrm>
            <a:off x="1179445" y="1156862"/>
            <a:ext cx="6096000" cy="3447098"/>
          </a:xfrm>
          <a:prstGeom prst="rect">
            <a:avLst/>
          </a:prstGeom>
        </p:spPr>
        <p:txBody>
          <a:bodyPr>
            <a:spAutoFit/>
          </a:bodyPr>
          <a:lstStyle/>
          <a:p>
            <a:r>
              <a:rPr lang="en-IN" sz="1400" b="1" dirty="0">
                <a:latin typeface="Times New Roman" panose="02020603050405020304" pitchFamily="18" charset="0"/>
                <a:cs typeface="Times New Roman" panose="02020603050405020304" pitchFamily="18" charset="0"/>
              </a:rPr>
              <a:t>CONCLUSIONS</a:t>
            </a:r>
          </a:p>
          <a:p>
            <a:endParaRPr lang="en-IN" dirty="0"/>
          </a:p>
          <a:p>
            <a:endParaRPr lang="en-IN" dirty="0"/>
          </a:p>
          <a:p>
            <a:r>
              <a:rPr lang="en-IN" sz="1200" dirty="0">
                <a:latin typeface="Times New Roman" panose="02020603050405020304" pitchFamily="18" charset="0"/>
                <a:cs typeface="Times New Roman" panose="02020603050405020304" pitchFamily="18" charset="0"/>
              </a:rPr>
              <a:t>Movie recommendation systems which are existing have</a:t>
            </a:r>
          </a:p>
          <a:p>
            <a:r>
              <a:rPr lang="en-IN" sz="1200" dirty="0">
                <a:latin typeface="Times New Roman" panose="02020603050405020304" pitchFamily="18" charset="0"/>
                <a:cs typeface="Times New Roman" panose="02020603050405020304" pitchFamily="18" charset="0"/>
              </a:rPr>
              <a:t>poor efficiency due to which movies are suggested in view of</a:t>
            </a:r>
          </a:p>
          <a:p>
            <a:r>
              <a:rPr lang="en-IN" sz="1200" dirty="0">
                <a:latin typeface="Times New Roman" panose="02020603050405020304" pitchFamily="18" charset="0"/>
                <a:cs typeface="Times New Roman" panose="02020603050405020304" pitchFamily="18" charset="0"/>
              </a:rPr>
              <a:t>aspects for example - movie rated &amp; evaluated by the User.</a:t>
            </a:r>
          </a:p>
          <a:p>
            <a:r>
              <a:rPr lang="en-IN" sz="1200" dirty="0">
                <a:latin typeface="Times New Roman" panose="02020603050405020304" pitchFamily="18" charset="0"/>
                <a:cs typeface="Times New Roman" panose="02020603050405020304" pitchFamily="18" charset="0"/>
              </a:rPr>
              <a:t>They have almost same viewing tastes, by means of data</a:t>
            </a:r>
          </a:p>
          <a:p>
            <a:r>
              <a:rPr lang="en-IN" sz="1200" dirty="0">
                <a:latin typeface="Times New Roman" panose="02020603050405020304" pitchFamily="18" charset="0"/>
                <a:cs typeface="Times New Roman" panose="02020603050405020304" pitchFamily="18" charset="0"/>
              </a:rPr>
              <a:t>mining and insisting movies based on juncture of the three</a:t>
            </a:r>
          </a:p>
          <a:p>
            <a:r>
              <a:rPr lang="en-IN" sz="1200" dirty="0">
                <a:latin typeface="Times New Roman" panose="02020603050405020304" pitchFamily="18" charset="0"/>
                <a:cs typeface="Times New Roman" panose="02020603050405020304" pitchFamily="18" charset="0"/>
              </a:rPr>
              <a:t>methods mentioned above that is - User Based Collaborative</a:t>
            </a:r>
          </a:p>
          <a:p>
            <a:r>
              <a:rPr lang="en-IN" sz="1200" dirty="0">
                <a:latin typeface="Times New Roman" panose="02020603050405020304" pitchFamily="18" charset="0"/>
                <a:cs typeface="Times New Roman" panose="02020603050405020304" pitchFamily="18" charset="0"/>
              </a:rPr>
              <a:t>filtering, Content-based algorithm &amp; data mining because of</a:t>
            </a:r>
          </a:p>
          <a:p>
            <a:r>
              <a:rPr lang="en-IN" sz="1200" dirty="0">
                <a:latin typeface="Times New Roman" panose="02020603050405020304" pitchFamily="18" charset="0"/>
                <a:cs typeface="Times New Roman" panose="02020603050405020304" pitchFamily="18" charset="0"/>
              </a:rPr>
              <a:t>which the user will not only be recommended movies but</a:t>
            </a:r>
          </a:p>
          <a:p>
            <a:r>
              <a:rPr lang="en-IN" sz="1200" dirty="0">
                <a:latin typeface="Times New Roman" panose="02020603050405020304" pitchFamily="18" charset="0"/>
                <a:cs typeface="Times New Roman" panose="02020603050405020304" pitchFamily="18" charset="0"/>
              </a:rPr>
              <a:t>this scheme also delivers the user with additionally</a:t>
            </a:r>
          </a:p>
          <a:p>
            <a:r>
              <a:rPr lang="en-IN" sz="1200" dirty="0">
                <a:latin typeface="Times New Roman" panose="02020603050405020304" pitchFamily="18" charset="0"/>
                <a:cs typeface="Times New Roman" panose="02020603050405020304" pitchFamily="18" charset="0"/>
              </a:rPr>
              <a:t>advanced and sophisticated endorsements as movies which</a:t>
            </a:r>
          </a:p>
          <a:p>
            <a:r>
              <a:rPr lang="en-IN" sz="1200" dirty="0">
                <a:latin typeface="Times New Roman" panose="02020603050405020304" pitchFamily="18" charset="0"/>
                <a:cs typeface="Times New Roman" panose="02020603050405020304" pitchFamily="18" charset="0"/>
              </a:rPr>
              <a:t>have a poor rating score in any of the Movie features</a:t>
            </a:r>
          </a:p>
          <a:p>
            <a:r>
              <a:rPr lang="en-IN" sz="1200" dirty="0">
                <a:latin typeface="Times New Roman" panose="02020603050405020304" pitchFamily="18" charset="0"/>
                <a:cs typeface="Times New Roman" panose="02020603050405020304" pitchFamily="18" charset="0"/>
              </a:rPr>
              <a:t>produced based on data mining will be refined out during</a:t>
            </a:r>
          </a:p>
          <a:p>
            <a:r>
              <a:rPr lang="en-IN" sz="1200" dirty="0">
                <a:latin typeface="Times New Roman" panose="02020603050405020304" pitchFamily="18" charset="0"/>
                <a:cs typeface="Times New Roman" panose="02020603050405020304" pitchFamily="18" charset="0"/>
              </a:rPr>
              <a:t>the significant allocation platform of the expected three way</a:t>
            </a:r>
          </a:p>
          <a:p>
            <a:r>
              <a:rPr lang="en-IN" sz="1200" dirty="0">
                <a:latin typeface="Times New Roman" panose="02020603050405020304" pitchFamily="18" charset="0"/>
                <a:cs typeface="Times New Roman" panose="02020603050405020304" pitchFamily="18" charset="0"/>
              </a:rPr>
              <a:t>hybrid movie recommendation system.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21080" y="1858712"/>
            <a:ext cx="11170920" cy="6548845"/>
          </a:xfrm>
        </p:spPr>
        <p:txBody>
          <a:bodyPr>
            <a:normAutofit/>
          </a:bodyPr>
          <a:lstStyle/>
          <a:p>
            <a:endParaRPr lang="en-US" dirty="0"/>
          </a:p>
          <a:p>
            <a:endParaRPr lang="en-IN" dirty="0"/>
          </a:p>
        </p:txBody>
      </p:sp>
      <p:pic>
        <p:nvPicPr>
          <p:cNvPr id="4" name="Picture 3" descr="A picture containing drawing&#10;&#10;Description automatically generated">
            <a:extLst>
              <a:ext uri="{FF2B5EF4-FFF2-40B4-BE49-F238E27FC236}">
                <a16:creationId xmlns:a16="http://schemas.microsoft.com/office/drawing/2014/main" id="{AB3972A0-C1E0-4638-98CA-BA3F2FBA99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64557" y="0"/>
            <a:ext cx="4227443" cy="1683026"/>
          </a:xfrm>
          <a:prstGeom prst="rect">
            <a:avLst/>
          </a:prstGeom>
        </p:spPr>
      </p:pic>
      <p:sp>
        <p:nvSpPr>
          <p:cNvPr id="2" name="Rectangle 1">
            <a:extLst>
              <a:ext uri="{FF2B5EF4-FFF2-40B4-BE49-F238E27FC236}">
                <a16:creationId xmlns:a16="http://schemas.microsoft.com/office/drawing/2014/main" id="{AA155BA9-44DF-45FD-9884-A30C64CB4902}"/>
              </a:ext>
            </a:extLst>
          </p:cNvPr>
          <p:cNvSpPr/>
          <p:nvPr/>
        </p:nvSpPr>
        <p:spPr>
          <a:xfrm>
            <a:off x="1404730" y="1858712"/>
            <a:ext cx="6096000" cy="1846659"/>
          </a:xfrm>
          <a:prstGeom prst="rect">
            <a:avLst/>
          </a:prstGeom>
        </p:spPr>
        <p:txBody>
          <a:bodyPr>
            <a:spAutoFit/>
          </a:bodyPr>
          <a:lstStyle/>
          <a:p>
            <a:r>
              <a:rPr lang="en-IN" sz="1400" b="1" dirty="0">
                <a:latin typeface="Times New Roman" panose="02020603050405020304" pitchFamily="18" charset="0"/>
                <a:cs typeface="Times New Roman" panose="02020603050405020304" pitchFamily="18" charset="0"/>
              </a:rPr>
              <a:t>REFERENCES</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sz="1200" dirty="0">
                <a:latin typeface="Times New Roman" panose="02020603050405020304" pitchFamily="18" charset="0"/>
                <a:cs typeface="Times New Roman" panose="02020603050405020304" pitchFamily="18" charset="0"/>
              </a:rPr>
              <a:t>[1] Microsoft SQL Server 2012 Management and</a:t>
            </a:r>
          </a:p>
          <a:p>
            <a:r>
              <a:rPr lang="en-IN" sz="1200" dirty="0">
                <a:latin typeface="Times New Roman" panose="02020603050405020304" pitchFamily="18" charset="0"/>
                <a:cs typeface="Times New Roman" panose="02020603050405020304" pitchFamily="18" charset="0"/>
              </a:rPr>
              <a:t>Administration Second, Kindle Edition</a:t>
            </a:r>
          </a:p>
          <a:p>
            <a:r>
              <a:rPr lang="en-IN" sz="1200" dirty="0">
                <a:latin typeface="Times New Roman" panose="02020603050405020304" pitchFamily="18" charset="0"/>
                <a:cs typeface="Times New Roman" panose="02020603050405020304" pitchFamily="18" charset="0"/>
              </a:rPr>
              <a:t> Book by Ross Mistry.</a:t>
            </a:r>
          </a:p>
          <a:p>
            <a:r>
              <a:rPr lang="en-IN" sz="1200" dirty="0">
                <a:latin typeface="Times New Roman" panose="02020603050405020304" pitchFamily="18" charset="0"/>
                <a:cs typeface="Times New Roman" panose="02020603050405020304" pitchFamily="18" charset="0"/>
              </a:rPr>
              <a:t>[2] ASP.NET: The Complete Reference</a:t>
            </a:r>
          </a:p>
          <a:p>
            <a:r>
              <a:rPr lang="en-IN" sz="1200" dirty="0">
                <a:latin typeface="Times New Roman" panose="02020603050405020304" pitchFamily="18" charset="0"/>
                <a:cs typeface="Times New Roman" panose="02020603050405020304" pitchFamily="18" charset="0"/>
              </a:rPr>
              <a:t> Book by Matthew MacDonald (2002).</a:t>
            </a:r>
          </a:p>
        </p:txBody>
      </p:sp>
      <p:pic>
        <p:nvPicPr>
          <p:cNvPr id="6" name="Picture 5" descr="A screenshot of a cell phone&#10;&#10;Description automatically generated">
            <a:extLst>
              <a:ext uri="{FF2B5EF4-FFF2-40B4-BE49-F238E27FC236}">
                <a16:creationId xmlns:a16="http://schemas.microsoft.com/office/drawing/2014/main" id="{3919BA53-6A1D-4415-B2D7-4749B82D2E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7113" y="3885285"/>
            <a:ext cx="4234070" cy="22679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9A77B7D-75D6-43F6-B94E-55F7C17885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0923" y="1630017"/>
            <a:ext cx="7381460" cy="32070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701261"/>
            <a:ext cx="6559828" cy="2387600"/>
          </a:xfrm>
        </p:spPr>
        <p:txBody>
          <a:bodyPr>
            <a:normAutofit fontScale="90000"/>
          </a:bodyPr>
          <a:lstStyle/>
          <a:p>
            <a:pPr algn="r"/>
            <a:br>
              <a:rPr lang="en-US" b="1" dirty="0"/>
            </a:br>
            <a:br>
              <a:rPr lang="en-US" b="1" dirty="0">
                <a:solidFill>
                  <a:srgbClr val="FF0000"/>
                </a:solidFill>
              </a:rPr>
            </a:br>
            <a:r>
              <a:rPr lang="en-US" sz="5400" b="1" dirty="0">
                <a:latin typeface="Times New Roman" panose="02020603050405020304" pitchFamily="18" charset="0"/>
                <a:cs typeface="Times New Roman" panose="02020603050405020304" pitchFamily="18" charset="0"/>
              </a:rPr>
              <a:t>Movie Recommendation System</a:t>
            </a:r>
            <a:br>
              <a:rPr lang="en-US" sz="5400" b="1" dirty="0">
                <a:latin typeface="Times New Roman" panose="02020603050405020304" pitchFamily="18" charset="0"/>
                <a:cs typeface="Times New Roman" panose="02020603050405020304" pitchFamily="18" charset="0"/>
              </a:rPr>
            </a:br>
            <a:endParaRPr lang="en-IN" sz="2000" b="1" u="sng" dirty="0">
              <a:latin typeface="Times New Roman" panose="02020603050405020304" pitchFamily="18" charset="0"/>
              <a:cs typeface="Times New Roman" panose="02020603050405020304" pitchFamily="18" charset="0"/>
            </a:endParaRPr>
          </a:p>
        </p:txBody>
      </p:sp>
      <p:sp>
        <p:nvSpPr>
          <p:cNvPr id="6" name="TextBox 11"/>
          <p:cNvSpPr txBox="1">
            <a:spLocks noGrp="1" noChangeArrowheads="1"/>
          </p:cNvSpPr>
          <p:nvPr>
            <p:ph type="subTitle" idx="1"/>
          </p:nvPr>
        </p:nvSpPr>
        <p:spPr bwMode="auto">
          <a:xfrm>
            <a:off x="1099928" y="4015313"/>
            <a:ext cx="1908315"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a:lstStyle>
          <a:p>
            <a:pPr eaLnBrk="1" hangingPunct="1">
              <a:lnSpc>
                <a:spcPct val="100000"/>
              </a:lnSpc>
            </a:pPr>
            <a:r>
              <a:rPr lang="en-IN" sz="1800" b="1" u="sng" dirty="0">
                <a:latin typeface="Times New Roman" panose="02020603050405020304" pitchFamily="18" charset="0"/>
                <a:cs typeface="Times New Roman" panose="02020603050405020304" pitchFamily="18" charset="0"/>
              </a:rPr>
              <a:t>Project Mentor:</a:t>
            </a:r>
          </a:p>
          <a:p>
            <a:pPr eaLnBrk="1" hangingPunct="1">
              <a:lnSpc>
                <a:spcPct val="100000"/>
              </a:lnSpc>
            </a:pPr>
            <a:r>
              <a:rPr lang="en-IN" sz="1800" b="1" u="sng" dirty="0" err="1">
                <a:latin typeface="Times New Roman" panose="02020603050405020304" pitchFamily="18" charset="0"/>
                <a:cs typeface="Times New Roman" panose="02020603050405020304" pitchFamily="18" charset="0"/>
              </a:rPr>
              <a:t>Ayushi</a:t>
            </a:r>
            <a:r>
              <a:rPr lang="en-IN" sz="1800" b="1" u="sng" dirty="0">
                <a:latin typeface="Times New Roman" panose="02020603050405020304" pitchFamily="18" charset="0"/>
                <a:cs typeface="Times New Roman" panose="02020603050405020304" pitchFamily="18" charset="0"/>
              </a:rPr>
              <a:t> Pandey</a:t>
            </a:r>
          </a:p>
          <a:p>
            <a:pPr eaLnBrk="1" hangingPunct="1">
              <a:lnSpc>
                <a:spcPct val="100000"/>
              </a:lnSpc>
            </a:pPr>
            <a:r>
              <a:rPr lang="en-IN" sz="1800" b="1" u="sng" dirty="0">
                <a:latin typeface="Times New Roman" panose="02020603050405020304" pitchFamily="18" charset="0"/>
                <a:cs typeface="Times New Roman" panose="02020603050405020304" pitchFamily="18" charset="0"/>
              </a:rPr>
              <a:t>Batch:</a:t>
            </a:r>
          </a:p>
          <a:p>
            <a:pPr eaLnBrk="1" hangingPunct="1">
              <a:lnSpc>
                <a:spcPct val="100000"/>
              </a:lnSpc>
            </a:pPr>
            <a:r>
              <a:rPr lang="en-IN" sz="1800" b="1" u="sng" dirty="0">
                <a:latin typeface="Times New Roman" panose="02020603050405020304" pitchFamily="18" charset="0"/>
                <a:cs typeface="Times New Roman" panose="02020603050405020304" pitchFamily="18" charset="0"/>
              </a:rPr>
              <a:t>CSE-K</a:t>
            </a:r>
            <a:br>
              <a:rPr lang="en-IN" sz="1800" b="1" u="sng" dirty="0">
                <a:latin typeface="Times New Roman" panose="02020603050405020304" pitchFamily="18" charset="0"/>
                <a:cs typeface="Times New Roman" panose="02020603050405020304" pitchFamily="18" charset="0"/>
              </a:rPr>
            </a:br>
            <a:r>
              <a:rPr lang="en-IN" sz="1800" b="1" u="sng" dirty="0">
                <a:latin typeface="Times New Roman" panose="02020603050405020304" pitchFamily="18" charset="0"/>
                <a:cs typeface="Times New Roman" panose="02020603050405020304" pitchFamily="18" charset="0"/>
              </a:rPr>
              <a:t>                                               </a:t>
            </a:r>
            <a:endParaRPr lang="en-US" altLang="en-US" sz="1800" b="1" u="sng" dirty="0">
              <a:latin typeface="Times New Roman" panose="02020603050405020304" pitchFamily="18" charset="0"/>
              <a:cs typeface="Times New Roman" panose="02020603050405020304" pitchFamily="18" charset="0"/>
            </a:endParaRPr>
          </a:p>
        </p:txBody>
      </p:sp>
      <p:pic>
        <p:nvPicPr>
          <p:cNvPr id="5" name="Picture 4" descr="A picture containing drawing&#10;&#10;Description automatically generated">
            <a:extLst>
              <a:ext uri="{FF2B5EF4-FFF2-40B4-BE49-F238E27FC236}">
                <a16:creationId xmlns:a16="http://schemas.microsoft.com/office/drawing/2014/main" id="{A5FD06AD-9D59-4483-BC1C-80C639E98D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2035" y="0"/>
            <a:ext cx="4359965" cy="1895061"/>
          </a:xfrm>
          <a:prstGeom prst="rect">
            <a:avLst/>
          </a:prstGeom>
        </p:spPr>
      </p:pic>
      <p:sp>
        <p:nvSpPr>
          <p:cNvPr id="8" name="TextBox 11">
            <a:extLst>
              <a:ext uri="{FF2B5EF4-FFF2-40B4-BE49-F238E27FC236}">
                <a16:creationId xmlns:a16="http://schemas.microsoft.com/office/drawing/2014/main" id="{0ED7BF14-FE17-4C01-8823-066511AD477B}"/>
              </a:ext>
            </a:extLst>
          </p:cNvPr>
          <p:cNvSpPr txBox="1">
            <a:spLocks noChangeArrowheads="1"/>
          </p:cNvSpPr>
          <p:nvPr/>
        </p:nvSpPr>
        <p:spPr bwMode="auto">
          <a:xfrm>
            <a:off x="8448259" y="4008735"/>
            <a:ext cx="28823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rtlCol="0">
            <a:spAutoFit/>
          </a:bodyPr>
          <a:lstStyle>
            <a:defPPr>
              <a:defRPr lang="en-US"/>
            </a:defPPr>
            <a:lvl1pPr marL="0" indent="0" algn="l" defTabSz="914400" rtl="0" eaLnBrk="0" fontAlgn="base" latinLnBrk="0" hangingPunct="0">
              <a:lnSpc>
                <a:spcPct val="90000"/>
              </a:lnSpc>
              <a:spcBef>
                <a:spcPct val="0"/>
              </a:spcBef>
              <a:spcAft>
                <a:spcPct val="0"/>
              </a:spcAft>
              <a:buFont typeface="Arial" panose="020B0604020202020204" pitchFamily="34" charset="0"/>
              <a:buNone/>
              <a:defRPr sz="2400" kern="1200">
                <a:solidFill>
                  <a:schemeClr val="tx1"/>
                </a:solidFill>
                <a:latin typeface="Arial" panose="020B0604020202020204" pitchFamily="34" charset="0"/>
                <a:ea typeface="+mn-ea"/>
                <a:cs typeface="+mn-cs"/>
              </a:defRPr>
            </a:lvl1pPr>
            <a:lvl2pPr marL="457200" indent="0" algn="l" defTabSz="914400" rtl="0" eaLnBrk="0" fontAlgn="base" latinLnBrk="0" hangingPunct="0">
              <a:lnSpc>
                <a:spcPct val="90000"/>
              </a:lnSpc>
              <a:spcBef>
                <a:spcPct val="0"/>
              </a:spcBef>
              <a:spcAft>
                <a:spcPct val="0"/>
              </a:spcAft>
              <a:buFont typeface="Arial" panose="020B0604020202020204" pitchFamily="34" charset="0"/>
              <a:buNone/>
              <a:defRPr sz="2000" kern="1200">
                <a:solidFill>
                  <a:schemeClr val="tx1"/>
                </a:solidFill>
                <a:latin typeface="Arial" panose="020B0604020202020204" pitchFamily="34" charset="0"/>
                <a:ea typeface="+mn-ea"/>
                <a:cs typeface="+mn-cs"/>
              </a:defRPr>
            </a:lvl2pPr>
            <a:lvl3pPr marL="914400" indent="0" algn="l" defTabSz="914400" rtl="0" eaLnBrk="0" fontAlgn="base" latinLnBrk="0" hangingPunct="0">
              <a:lnSpc>
                <a:spcPct val="90000"/>
              </a:lnSpc>
              <a:spcBef>
                <a:spcPct val="0"/>
              </a:spcBef>
              <a:spcAft>
                <a:spcPct val="0"/>
              </a:spcAft>
              <a:buFont typeface="Arial" panose="020B0604020202020204" pitchFamily="34" charset="0"/>
              <a:buNone/>
              <a:defRPr sz="1800" kern="1200">
                <a:solidFill>
                  <a:schemeClr val="tx1"/>
                </a:solidFill>
                <a:latin typeface="Arial" panose="020B0604020202020204" pitchFamily="34" charset="0"/>
                <a:ea typeface="+mn-ea"/>
                <a:cs typeface="+mn-cs"/>
              </a:defRPr>
            </a:lvl3pPr>
            <a:lvl4pPr marL="1371600" indent="0" algn="l" defTabSz="914400" rtl="0" eaLnBrk="0" fontAlgn="base" latinLnBrk="0" hangingPunct="0">
              <a:lnSpc>
                <a:spcPct val="90000"/>
              </a:lnSpc>
              <a:spcBef>
                <a:spcPct val="0"/>
              </a:spcBef>
              <a:spcAft>
                <a:spcPct val="0"/>
              </a:spcAft>
              <a:buFont typeface="Arial" panose="020B0604020202020204" pitchFamily="34" charset="0"/>
              <a:buNone/>
              <a:defRPr sz="1600" kern="1200">
                <a:solidFill>
                  <a:schemeClr val="tx1"/>
                </a:solidFill>
                <a:latin typeface="Arial" panose="020B0604020202020204" pitchFamily="34" charset="0"/>
                <a:ea typeface="+mn-ea"/>
                <a:cs typeface="+mn-cs"/>
              </a:defRPr>
            </a:lvl4pPr>
            <a:lvl5pPr marL="1828800" indent="0" algn="l" defTabSz="914400" rtl="0" eaLnBrk="0" fontAlgn="base" latinLnBrk="0" hangingPunct="0">
              <a:lnSpc>
                <a:spcPct val="90000"/>
              </a:lnSpc>
              <a:spcBef>
                <a:spcPct val="0"/>
              </a:spcBef>
              <a:spcAft>
                <a:spcPct val="0"/>
              </a:spcAft>
              <a:buFont typeface="Arial" panose="020B0604020202020204" pitchFamily="34" charset="0"/>
              <a:buNone/>
              <a:defRPr sz="1600" kern="1200">
                <a:solidFill>
                  <a:schemeClr val="tx1"/>
                </a:solidFill>
                <a:latin typeface="Arial" panose="020B0604020202020204" pitchFamily="34" charset="0"/>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mn-cs"/>
              </a:defRPr>
            </a:lvl9pPr>
          </a:lstStyle>
          <a:p>
            <a:pPr eaLnBrk="1" hangingPunct="1">
              <a:lnSpc>
                <a:spcPct val="100000"/>
              </a:lnSpc>
            </a:pPr>
            <a:r>
              <a:rPr lang="en-IN" sz="1800" b="1" u="sng" dirty="0">
                <a:latin typeface="Times New Roman" panose="02020603050405020304" pitchFamily="18" charset="0"/>
                <a:cs typeface="Times New Roman" panose="02020603050405020304" pitchFamily="18" charset="0"/>
              </a:rPr>
              <a:t>Name:</a:t>
            </a:r>
          </a:p>
          <a:p>
            <a:pPr eaLnBrk="1" hangingPunct="1">
              <a:lnSpc>
                <a:spcPct val="100000"/>
              </a:lnSpc>
            </a:pPr>
            <a:r>
              <a:rPr lang="en-IN" sz="1800" b="1" u="sng" dirty="0">
                <a:latin typeface="Times New Roman" panose="02020603050405020304" pitchFamily="18" charset="0"/>
                <a:cs typeface="Times New Roman" panose="02020603050405020304" pitchFamily="18" charset="0"/>
              </a:rPr>
              <a:t>Harsh Sharma</a:t>
            </a:r>
          </a:p>
          <a:p>
            <a:pPr eaLnBrk="1" hangingPunct="1">
              <a:lnSpc>
                <a:spcPct val="100000"/>
              </a:lnSpc>
            </a:pPr>
            <a:r>
              <a:rPr lang="en-IN" sz="1800" b="1" u="sng" dirty="0">
                <a:latin typeface="Times New Roman" panose="02020603050405020304" pitchFamily="18" charset="0"/>
                <a:cs typeface="Times New Roman" panose="02020603050405020304" pitchFamily="18" charset="0"/>
              </a:rPr>
              <a:t>Registration Number:</a:t>
            </a:r>
          </a:p>
          <a:p>
            <a:pPr eaLnBrk="1" hangingPunct="1">
              <a:lnSpc>
                <a:spcPct val="100000"/>
              </a:lnSpc>
            </a:pPr>
            <a:r>
              <a:rPr lang="en-IN" sz="1800" b="1" u="sng" dirty="0">
                <a:latin typeface="Times New Roman" panose="02020603050405020304" pitchFamily="18" charset="0"/>
                <a:cs typeface="Times New Roman" panose="02020603050405020304" pitchFamily="18" charset="0"/>
              </a:rPr>
              <a:t>RA1711003030671                                               </a:t>
            </a:r>
            <a:endParaRPr lang="en-US" altLang="en-US" sz="1800" b="1" u="sng"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21635"/>
            <a:ext cx="10515600" cy="1325563"/>
          </a:xfrm>
        </p:spPr>
        <p:txBody>
          <a:bodyPr>
            <a:normAutofit/>
          </a:bodyPr>
          <a:lstStyle/>
          <a:p>
            <a:r>
              <a:rPr lang="en-US" sz="1400" b="1" dirty="0">
                <a:solidFill>
                  <a:srgbClr val="C00000"/>
                </a:solidFill>
                <a:latin typeface="Times New Roman" panose="02020603050405020304" pitchFamily="18" charset="0"/>
                <a:cs typeface="Times New Roman" panose="02020603050405020304" pitchFamily="18" charset="0"/>
              </a:rPr>
              <a:t>Acknowledgement</a:t>
            </a:r>
            <a:endParaRPr lang="en-IN" sz="1400" b="1" dirty="0">
              <a:solidFill>
                <a:srgbClr val="C00000"/>
              </a:solidFill>
              <a:latin typeface="Times New Roman" panose="02020603050405020304" pitchFamily="18" charset="0"/>
              <a:cs typeface="Times New Roman" panose="02020603050405020304" pitchFamily="18" charset="0"/>
            </a:endParaRPr>
          </a:p>
        </p:txBody>
      </p:sp>
      <p:sp>
        <p:nvSpPr>
          <p:cNvPr id="5" name="Content Placeholder 2"/>
          <p:cNvSpPr>
            <a:spLocks noGrp="1"/>
          </p:cNvSpPr>
          <p:nvPr>
            <p:ph idx="1"/>
          </p:nvPr>
        </p:nvSpPr>
        <p:spPr>
          <a:xfrm>
            <a:off x="838199" y="2027582"/>
            <a:ext cx="7894983" cy="1524002"/>
          </a:xfrm>
        </p:spPr>
        <p:txBody>
          <a:bodyPr>
            <a:normAutofit/>
          </a:bodyPr>
          <a:lstStyle/>
          <a:p>
            <a:pPr marL="0" indent="0">
              <a:buNone/>
            </a:pPr>
            <a:r>
              <a:rPr lang="en-US" sz="1300" dirty="0">
                <a:latin typeface="Times New Roman" panose="02020603050405020304" pitchFamily="18" charset="0"/>
                <a:cs typeface="Times New Roman" panose="02020603050405020304" pitchFamily="18" charset="0"/>
              </a:rPr>
              <a:t>Now-a-days recommender systems are used in our day to day life. Yet, they are far from perfection. In this project, we will try to understand the various types of recommendation systems also comparing their output with other smaller datasets. We will be trying to develop a scalable model to Perform statistics. We commence by developing and comparing the different kinds of prototypes on a smaller dataset of 1000 ratings. Then, we try to gauge the system so that it is able to handle 200 ratings by using MS SQL server. We come to know that for a concise dataset, implementing user-based collaborative filtering results with better and efficient outputs.</a:t>
            </a:r>
            <a:endParaRPr lang="en-IN" dirty="0">
              <a:latin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descr="A picture containing drawing&#10;&#10;Description automatically generated">
            <a:extLst>
              <a:ext uri="{FF2B5EF4-FFF2-40B4-BE49-F238E27FC236}">
                <a16:creationId xmlns:a16="http://schemas.microsoft.com/office/drawing/2014/main" id="{ADACE50F-ACF0-406D-89D8-A141700634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97078" y="0"/>
            <a:ext cx="4094922" cy="18818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6983" y="989634"/>
            <a:ext cx="10515600" cy="1325563"/>
          </a:xfrm>
        </p:spPr>
        <p:txBody>
          <a:bodyPr>
            <a:normAutofit/>
          </a:bodyPr>
          <a:lstStyle/>
          <a:p>
            <a:r>
              <a:rPr lang="en-US" sz="1400" b="1" dirty="0">
                <a:solidFill>
                  <a:srgbClr val="C00000"/>
                </a:solidFill>
                <a:latin typeface="Times New Roman" panose="02020603050405020304" pitchFamily="18" charset="0"/>
                <a:cs typeface="Times New Roman" panose="02020603050405020304" pitchFamily="18" charset="0"/>
              </a:rPr>
              <a:t>Contents</a:t>
            </a:r>
            <a:endParaRPr lang="en-IN" sz="1400" b="1" dirty="0">
              <a:solidFill>
                <a:srgbClr val="C0000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36983" y="1889125"/>
            <a:ext cx="10515600" cy="4734338"/>
          </a:xfrm>
        </p:spPr>
        <p:txBody>
          <a:bodyPr>
            <a:normAutofit/>
          </a:bodyPr>
          <a:lstStyle/>
          <a:p>
            <a:r>
              <a:rPr lang="en-US" sz="1200" dirty="0">
                <a:latin typeface="Times New Roman" panose="02020603050405020304" pitchFamily="18" charset="0"/>
                <a:cs typeface="Times New Roman" panose="02020603050405020304" pitchFamily="18" charset="0"/>
              </a:rPr>
              <a:t>Acknowledgement</a:t>
            </a:r>
          </a:p>
          <a:p>
            <a:r>
              <a:rPr lang="en-US" sz="1200" dirty="0">
                <a:latin typeface="Times New Roman" panose="02020603050405020304" pitchFamily="18" charset="0"/>
                <a:cs typeface="Times New Roman" panose="02020603050405020304" pitchFamily="18" charset="0"/>
              </a:rPr>
              <a:t>Introduction</a:t>
            </a:r>
            <a:endParaRPr lang="en-IN" sz="1200" dirty="0">
              <a:latin typeface="Times New Roman" panose="02020603050405020304" pitchFamily="18" charset="0"/>
              <a:cs typeface="Times New Roman" panose="02020603050405020304" pitchFamily="18" charset="0"/>
            </a:endParaRPr>
          </a:p>
          <a:p>
            <a:r>
              <a:rPr lang="en-IN" sz="1200" dirty="0">
                <a:latin typeface="Times New Roman" panose="02020603050405020304" pitchFamily="18" charset="0"/>
                <a:cs typeface="Times New Roman" panose="02020603050405020304" pitchFamily="18" charset="0"/>
              </a:rPr>
              <a:t>Objectives and Problem Definition</a:t>
            </a:r>
          </a:p>
          <a:p>
            <a:r>
              <a:rPr lang="en-IN" sz="1200" dirty="0">
                <a:latin typeface="Times New Roman" panose="02020603050405020304" pitchFamily="18" charset="0"/>
                <a:cs typeface="Times New Roman" panose="02020603050405020304" pitchFamily="18" charset="0"/>
              </a:rPr>
              <a:t>System Requirements</a:t>
            </a:r>
          </a:p>
          <a:p>
            <a:r>
              <a:rPr lang="en-IN" sz="1200" dirty="0">
                <a:latin typeface="Times New Roman" panose="02020603050405020304" pitchFamily="18" charset="0"/>
                <a:cs typeface="Times New Roman" panose="02020603050405020304" pitchFamily="18" charset="0"/>
              </a:rPr>
              <a:t>System Model and design</a:t>
            </a:r>
          </a:p>
          <a:p>
            <a:r>
              <a:rPr lang="en-IN" sz="1200" dirty="0">
                <a:latin typeface="Times New Roman" panose="02020603050405020304" pitchFamily="18" charset="0"/>
                <a:cs typeface="Times New Roman" panose="02020603050405020304" pitchFamily="18" charset="0"/>
              </a:rPr>
              <a:t>Source Code</a:t>
            </a:r>
          </a:p>
          <a:p>
            <a:r>
              <a:rPr lang="en-IN" sz="1200" dirty="0">
                <a:latin typeface="Times New Roman" panose="02020603050405020304" pitchFamily="18" charset="0"/>
                <a:cs typeface="Times New Roman" panose="02020603050405020304" pitchFamily="18" charset="0"/>
              </a:rPr>
              <a:t>Output</a:t>
            </a:r>
          </a:p>
          <a:p>
            <a:r>
              <a:rPr lang="en-IN" sz="1200" dirty="0">
                <a:latin typeface="Times New Roman" panose="02020603050405020304" pitchFamily="18" charset="0"/>
                <a:cs typeface="Times New Roman" panose="02020603050405020304" pitchFamily="18" charset="0"/>
              </a:rPr>
              <a:t>Implementation</a:t>
            </a:r>
          </a:p>
          <a:p>
            <a:r>
              <a:rPr lang="en-IN" sz="1200" dirty="0">
                <a:latin typeface="Times New Roman" panose="02020603050405020304" pitchFamily="18" charset="0"/>
                <a:cs typeface="Times New Roman" panose="02020603050405020304" pitchFamily="18" charset="0"/>
              </a:rPr>
              <a:t>Conclusion</a:t>
            </a:r>
          </a:p>
          <a:p>
            <a:r>
              <a:rPr lang="en-IN" sz="1200" dirty="0">
                <a:latin typeface="Times New Roman" panose="02020603050405020304" pitchFamily="18" charset="0"/>
                <a:cs typeface="Times New Roman" panose="02020603050405020304" pitchFamily="18" charset="0"/>
              </a:rPr>
              <a:t>References</a:t>
            </a:r>
          </a:p>
        </p:txBody>
      </p:sp>
      <p:pic>
        <p:nvPicPr>
          <p:cNvPr id="4" name="Picture 3" descr="A picture containing drawing&#10;&#10;Description automatically generated">
            <a:extLst>
              <a:ext uri="{FF2B5EF4-FFF2-40B4-BE49-F238E27FC236}">
                <a16:creationId xmlns:a16="http://schemas.microsoft.com/office/drawing/2014/main" id="{B32FB26E-642A-41CF-A8CE-45BC2BBBFA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2365" y="90144"/>
            <a:ext cx="3869635" cy="179898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84" y="1649895"/>
            <a:ext cx="10515600" cy="1325563"/>
          </a:xfrm>
        </p:spPr>
        <p:txBody>
          <a:bodyPr>
            <a:normAutofit/>
          </a:bodyPr>
          <a:lstStyle/>
          <a:p>
            <a:r>
              <a:rPr lang="en-IN" sz="1400" b="1" dirty="0">
                <a:solidFill>
                  <a:srgbClr val="C00000"/>
                </a:solidFill>
                <a:latin typeface="Times New Roman" panose="02020603050405020304" pitchFamily="18" charset="0"/>
                <a:cs typeface="Times New Roman" panose="02020603050405020304" pitchFamily="18" charset="0"/>
              </a:rPr>
              <a:t>Problem Definition/ Objective</a:t>
            </a:r>
          </a:p>
        </p:txBody>
      </p:sp>
      <p:sp>
        <p:nvSpPr>
          <p:cNvPr id="3" name="Content Placeholder 2"/>
          <p:cNvSpPr>
            <a:spLocks noGrp="1"/>
          </p:cNvSpPr>
          <p:nvPr>
            <p:ph idx="1"/>
          </p:nvPr>
        </p:nvSpPr>
        <p:spPr>
          <a:xfrm>
            <a:off x="864704" y="2859295"/>
            <a:ext cx="7016931" cy="2229540"/>
          </a:xfrm>
        </p:spPr>
        <p:txBody>
          <a:bodyPr>
            <a:normAutofit lnSpcReduction="10000"/>
          </a:bodyPr>
          <a:lstStyle/>
          <a:p>
            <a:pPr marL="0" indent="0">
              <a:buNone/>
            </a:pPr>
            <a:r>
              <a:rPr lang="en-US" sz="1200" spc="-1" dirty="0">
                <a:solidFill>
                  <a:srgbClr val="000000"/>
                </a:solidFill>
                <a:latin typeface="Times New Roman" panose="02020603050405020304" pitchFamily="18" charset="0"/>
                <a:ea typeface="Microsoft YaHei" panose="020B0503020204020204" charset="-122"/>
                <a:cs typeface="Times New Roman" panose="02020603050405020304" pitchFamily="18" charset="0"/>
              </a:rPr>
              <a:t>Recommender systems are information filtering tools that aspire to </a:t>
            </a:r>
          </a:p>
          <a:p>
            <a:pPr marL="0" indent="0">
              <a:buNone/>
            </a:pPr>
            <a:r>
              <a:rPr lang="en-US" sz="1200" spc="-1" dirty="0">
                <a:solidFill>
                  <a:srgbClr val="000000"/>
                </a:solidFill>
                <a:latin typeface="Times New Roman" panose="02020603050405020304" pitchFamily="18" charset="0"/>
                <a:ea typeface="Microsoft YaHei" panose="020B0503020204020204" charset="-122"/>
                <a:cs typeface="Times New Roman" panose="02020603050405020304" pitchFamily="18" charset="0"/>
              </a:rPr>
              <a:t>predict the rating for users and items, predominantly from big data </a:t>
            </a:r>
          </a:p>
          <a:p>
            <a:pPr marL="0" indent="0">
              <a:buNone/>
            </a:pPr>
            <a:r>
              <a:rPr lang="en-US" sz="1200" spc="-1" dirty="0">
                <a:solidFill>
                  <a:srgbClr val="000000"/>
                </a:solidFill>
                <a:latin typeface="Times New Roman" panose="02020603050405020304" pitchFamily="18" charset="0"/>
                <a:ea typeface="Microsoft YaHei" panose="020B0503020204020204" charset="-122"/>
                <a:cs typeface="Times New Roman" panose="02020603050405020304" pitchFamily="18" charset="0"/>
              </a:rPr>
              <a:t>to recommend their likes. Movie recommendation systems provide a mechanism </a:t>
            </a:r>
          </a:p>
          <a:p>
            <a:pPr marL="0" indent="0">
              <a:buNone/>
            </a:pPr>
            <a:r>
              <a:rPr lang="en-US" sz="1200" spc="-1" dirty="0">
                <a:solidFill>
                  <a:srgbClr val="000000"/>
                </a:solidFill>
                <a:latin typeface="Times New Roman" panose="02020603050405020304" pitchFamily="18" charset="0"/>
                <a:ea typeface="Microsoft YaHei" panose="020B0503020204020204" charset="-122"/>
                <a:cs typeface="Times New Roman" panose="02020603050405020304" pitchFamily="18" charset="0"/>
              </a:rPr>
              <a:t>to assist users in classifying users with similar interests.</a:t>
            </a:r>
          </a:p>
          <a:p>
            <a:pPr marL="0" indent="0">
              <a:buNone/>
            </a:pPr>
            <a:r>
              <a:rPr lang="en-US" sz="1200" spc="-1" dirty="0">
                <a:solidFill>
                  <a:srgbClr val="000000"/>
                </a:solidFill>
                <a:latin typeface="Times New Roman" panose="02020603050405020304" pitchFamily="18" charset="0"/>
                <a:ea typeface="Microsoft YaHei" panose="020B0503020204020204" charset="-122"/>
                <a:cs typeface="Times New Roman" panose="02020603050405020304" pitchFamily="18" charset="0"/>
              </a:rPr>
              <a:t>Recommender systems help the users to get personalized recommendations, </a:t>
            </a:r>
          </a:p>
          <a:p>
            <a:pPr marL="0" indent="0">
              <a:buNone/>
            </a:pPr>
            <a:r>
              <a:rPr lang="en-US" sz="1200" spc="-1" dirty="0">
                <a:solidFill>
                  <a:srgbClr val="000000"/>
                </a:solidFill>
                <a:latin typeface="Times New Roman" panose="02020603050405020304" pitchFamily="18" charset="0"/>
                <a:ea typeface="Microsoft YaHei" panose="020B0503020204020204" charset="-122"/>
                <a:cs typeface="Times New Roman" panose="02020603050405020304" pitchFamily="18" charset="0"/>
              </a:rPr>
              <a:t>helps users to take correct decisions in their online transactions,</a:t>
            </a:r>
          </a:p>
          <a:p>
            <a:pPr marL="0" indent="0">
              <a:buNone/>
            </a:pPr>
            <a:r>
              <a:rPr lang="en-US" sz="1200" spc="-1" dirty="0">
                <a:solidFill>
                  <a:srgbClr val="000000"/>
                </a:solidFill>
                <a:latin typeface="Times New Roman" panose="02020603050405020304" pitchFamily="18" charset="0"/>
                <a:ea typeface="Microsoft YaHei" panose="020B0503020204020204" charset="-122"/>
                <a:cs typeface="Times New Roman" panose="02020603050405020304" pitchFamily="18" charset="0"/>
              </a:rPr>
              <a:t> increase sales and redefine the users web browsing experience, retain the customers, </a:t>
            </a:r>
          </a:p>
          <a:p>
            <a:pPr marL="0" indent="0">
              <a:buNone/>
            </a:pPr>
            <a:r>
              <a:rPr lang="en-US" sz="1200" spc="-1" dirty="0">
                <a:solidFill>
                  <a:srgbClr val="000000"/>
                </a:solidFill>
                <a:latin typeface="Times New Roman" panose="02020603050405020304" pitchFamily="18" charset="0"/>
                <a:ea typeface="Microsoft YaHei" panose="020B0503020204020204" charset="-122"/>
                <a:cs typeface="Times New Roman" panose="02020603050405020304" pitchFamily="18" charset="0"/>
              </a:rPr>
              <a:t>enhance their shopping experience. ... Recommendation engines provide personalization.</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96971" y="2265409"/>
            <a:ext cx="3061331" cy="3020694"/>
          </a:xfrm>
          <a:prstGeom prst="rect">
            <a:avLst/>
          </a:prstGeom>
        </p:spPr>
      </p:pic>
      <p:pic>
        <p:nvPicPr>
          <p:cNvPr id="5" name="Picture 4" descr="A picture containing drawing&#10;&#10;Description automatically generated">
            <a:extLst>
              <a:ext uri="{FF2B5EF4-FFF2-40B4-BE49-F238E27FC236}">
                <a16:creationId xmlns:a16="http://schemas.microsoft.com/office/drawing/2014/main" id="{40FDE440-EA93-4F9A-BA02-1E6B9653BC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96971" y="0"/>
            <a:ext cx="3790122" cy="17095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9552" y="741777"/>
            <a:ext cx="10412896" cy="1325563"/>
          </a:xfrm>
        </p:spPr>
        <p:txBody>
          <a:bodyPr>
            <a:normAutofit/>
          </a:bodyPr>
          <a:lstStyle/>
          <a:p>
            <a:r>
              <a:rPr lang="en-IN" sz="1400" b="1" dirty="0">
                <a:solidFill>
                  <a:srgbClr val="C00000"/>
                </a:solidFill>
                <a:latin typeface="Times New Roman" panose="02020603050405020304" pitchFamily="18" charset="0"/>
                <a:cs typeface="Times New Roman" panose="02020603050405020304" pitchFamily="18" charset="0"/>
              </a:rPr>
              <a:t>Introduction</a:t>
            </a:r>
          </a:p>
        </p:txBody>
      </p:sp>
      <p:sp>
        <p:nvSpPr>
          <p:cNvPr id="3" name="Content Placeholder 2"/>
          <p:cNvSpPr>
            <a:spLocks noGrp="1"/>
          </p:cNvSpPr>
          <p:nvPr>
            <p:ph idx="1"/>
          </p:nvPr>
        </p:nvSpPr>
        <p:spPr>
          <a:xfrm>
            <a:off x="824947" y="1895060"/>
            <a:ext cx="11075126" cy="3220279"/>
          </a:xfrm>
        </p:spPr>
        <p:txBody>
          <a:bodyPr>
            <a:noAutofit/>
          </a:bodyPr>
          <a:lstStyle/>
          <a:p>
            <a:pPr marL="0" indent="0">
              <a:buNone/>
            </a:pPr>
            <a:r>
              <a:rPr lang="en-US" sz="1200" dirty="0">
                <a:latin typeface="Times New Roman" panose="02020603050405020304" pitchFamily="18" charset="0"/>
                <a:cs typeface="Times New Roman" panose="02020603050405020304" pitchFamily="18" charset="0"/>
              </a:rPr>
              <a:t>A recommendation system is a type of information filtering system which challenges to assume the priorities of a user, and make recommendations on the basis of user’s priorities. Huge range of applications of recommendation systems are provided to the user. The popularity of recommendations systems have gradually increased and are recently</a:t>
            </a:r>
          </a:p>
          <a:p>
            <a:pPr marL="0" indent="0">
              <a:buNone/>
            </a:pPr>
            <a:r>
              <a:rPr lang="en-US" sz="1200" dirty="0">
                <a:latin typeface="Times New Roman" panose="02020603050405020304" pitchFamily="18" charset="0"/>
                <a:cs typeface="Times New Roman" panose="02020603050405020304" pitchFamily="18" charset="0"/>
              </a:rPr>
              <a:t>implemented in almost all online platforms that people use. The content of such system differs from films, podcasts, books and videos, to colleagues and stories on social media,</a:t>
            </a:r>
          </a:p>
          <a:p>
            <a:pPr marL="0" indent="0">
              <a:buNone/>
            </a:pPr>
            <a:r>
              <a:rPr lang="en-US" sz="1200" dirty="0">
                <a:latin typeface="Times New Roman" panose="02020603050405020304" pitchFamily="18" charset="0"/>
                <a:cs typeface="Times New Roman" panose="02020603050405020304" pitchFamily="18" charset="0"/>
              </a:rPr>
              <a:t>to commodities on e-commerce websites, to people on commercial and dating websites. Often, these systems are able to retrieve and filter data about a user’s preferences,</a:t>
            </a:r>
          </a:p>
          <a:p>
            <a:pPr marL="0" indent="0">
              <a:buNone/>
            </a:pPr>
            <a:r>
              <a:rPr lang="en-US" sz="1200" dirty="0">
                <a:latin typeface="Times New Roman" panose="02020603050405020304" pitchFamily="18" charset="0"/>
                <a:cs typeface="Times New Roman" panose="02020603050405020304" pitchFamily="18" charset="0"/>
              </a:rPr>
              <a:t>and can use this intel to advance their suggestions in the upcoming period. For an instance, Twitter can analyze your collaboration with several stories on your wall so as to</a:t>
            </a:r>
          </a:p>
          <a:p>
            <a:pPr marL="0" indent="0">
              <a:buNone/>
            </a:pPr>
            <a:r>
              <a:rPr lang="en-US" sz="1200" dirty="0">
                <a:latin typeface="Times New Roman" panose="02020603050405020304" pitchFamily="18" charset="0"/>
                <a:cs typeface="Times New Roman" panose="02020603050405020304" pitchFamily="18" charset="0"/>
              </a:rPr>
              <a:t>comprehend what types of stories please you. Many a times, these systems can be improvised on the basis of activities of a large number of people. For example, if Flipkart notices that a large number of users who buy the modern laptop also buy a laptop bag. They can commend the laptop bag to a new customer who has just added a laptop to his cart. Due to the advances in recommender systems, users continuously expect good results. They have a low edge for services that are not able to make suitable recommendations. If a music streaming application is not able to foresee and play song that the user prefers, then the user will just stop using it. This has led to a high importance by technical corporations on refining their recommendation structures. However, the problem is more complicated than it appears. Every user has different likes and dislikes. In addition, even the taste of a single customer can differ depending on a large number of aspects, such as mood, season, or type of activity the user is performing. For an instance, the type of music one would prefer to listen during exercising varies critically from the type of music he would listen to while preparing dinner. They must discover new areas to determine more about the customer, whilst still determining almost all of what is already known about of the customer. Two critically important methods are widely used for recommender systems. One is content-based filtering, where we attempt to shape the users preferences using data retrieved, and suggest items based on that profile. The other is</a:t>
            </a:r>
          </a:p>
          <a:p>
            <a:pPr marL="0" indent="0">
              <a:buNone/>
            </a:pPr>
            <a:r>
              <a:rPr lang="en-US" sz="1200" dirty="0">
                <a:latin typeface="Times New Roman" panose="02020603050405020304" pitchFamily="18" charset="0"/>
                <a:cs typeface="Times New Roman" panose="02020603050405020304" pitchFamily="18" charset="0"/>
              </a:rPr>
              <a:t>collaborative filtering, where in we try to cluster alike users together and use data about the group to make recommendations to the customer. </a:t>
            </a:r>
            <a:endParaRPr lang="en-IN" sz="1200" dirty="0"/>
          </a:p>
        </p:txBody>
      </p:sp>
      <p:pic>
        <p:nvPicPr>
          <p:cNvPr id="4" name="Picture 3" descr="A picture containing drawing&#10;&#10;Description automatically generated">
            <a:extLst>
              <a:ext uri="{FF2B5EF4-FFF2-40B4-BE49-F238E27FC236}">
                <a16:creationId xmlns:a16="http://schemas.microsoft.com/office/drawing/2014/main" id="{989E957F-2F20-4EE8-AD37-7C7382B204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83826" y="1"/>
            <a:ext cx="4108174" cy="169627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55304" y="801756"/>
            <a:ext cx="10515600" cy="1325563"/>
          </a:xfrm>
        </p:spPr>
        <p:txBody>
          <a:bodyPr>
            <a:normAutofit/>
          </a:bodyPr>
          <a:lstStyle/>
          <a:p>
            <a:r>
              <a:rPr lang="en-IN" sz="1400" b="1" dirty="0">
                <a:solidFill>
                  <a:srgbClr val="C00000"/>
                </a:solidFill>
                <a:latin typeface="Times New Roman" panose="02020603050405020304" pitchFamily="18" charset="0"/>
                <a:cs typeface="Times New Roman" panose="02020603050405020304" pitchFamily="18" charset="0"/>
              </a:rPr>
              <a:t>System Requirements</a:t>
            </a:r>
            <a:endParaRPr lang="en-IN" sz="1400" dirty="0">
              <a:latin typeface="Times New Roman" panose="02020603050405020304" pitchFamily="18" charset="0"/>
              <a:cs typeface="Times New Roman" panose="02020603050405020304" pitchFamily="18" charset="0"/>
            </a:endParaRPr>
          </a:p>
        </p:txBody>
      </p:sp>
      <p:pic>
        <p:nvPicPr>
          <p:cNvPr id="4" name="Picture 3" descr="A picture containing drawing&#10;&#10;Description automatically generated">
            <a:extLst>
              <a:ext uri="{FF2B5EF4-FFF2-40B4-BE49-F238E27FC236}">
                <a16:creationId xmlns:a16="http://schemas.microsoft.com/office/drawing/2014/main" id="{50101951-0546-417A-A3F5-E1BBC5CE48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04977" y="0"/>
            <a:ext cx="4687023" cy="1603513"/>
          </a:xfrm>
          <a:prstGeom prst="rect">
            <a:avLst/>
          </a:prstGeom>
        </p:spPr>
      </p:pic>
      <p:sp>
        <p:nvSpPr>
          <p:cNvPr id="10" name="Rectangle 9">
            <a:extLst>
              <a:ext uri="{FF2B5EF4-FFF2-40B4-BE49-F238E27FC236}">
                <a16:creationId xmlns:a16="http://schemas.microsoft.com/office/drawing/2014/main" id="{A1AA0E33-7AA7-46DD-B18F-274170635103}"/>
              </a:ext>
            </a:extLst>
          </p:cNvPr>
          <p:cNvSpPr/>
          <p:nvPr/>
        </p:nvSpPr>
        <p:spPr>
          <a:xfrm>
            <a:off x="1855304" y="2092941"/>
            <a:ext cx="6096000" cy="2677656"/>
          </a:xfrm>
          <a:prstGeom prst="rect">
            <a:avLst/>
          </a:prstGeom>
        </p:spPr>
        <p:txBody>
          <a:bodyPr>
            <a:spAutoFit/>
          </a:bodyPr>
          <a:lstStyle/>
          <a:p>
            <a:pPr>
              <a:buFont typeface="Arial" panose="020B0604020202020204" pitchFamily="34" charset="0"/>
              <a:buChar char="•"/>
            </a:pPr>
            <a:r>
              <a:rPr lang="en-IN" sz="1400" dirty="0">
                <a:solidFill>
                  <a:srgbClr val="24292E"/>
                </a:solidFill>
                <a:latin typeface="Times New Roman" panose="02020603050405020304" pitchFamily="18" charset="0"/>
                <a:cs typeface="Times New Roman" panose="02020603050405020304" pitchFamily="18" charset="0"/>
              </a:rPr>
              <a:t>Python &gt;=3.5</a:t>
            </a:r>
          </a:p>
          <a:p>
            <a:pPr>
              <a:buFont typeface="Arial" panose="020B0604020202020204" pitchFamily="34" charset="0"/>
              <a:buChar char="•"/>
            </a:pPr>
            <a:r>
              <a:rPr lang="en-IN" sz="1400" dirty="0">
                <a:solidFill>
                  <a:srgbClr val="24292E"/>
                </a:solidFill>
                <a:latin typeface="Times New Roman" panose="02020603050405020304" pitchFamily="18" charset="0"/>
                <a:cs typeface="Times New Roman" panose="02020603050405020304" pitchFamily="18" charset="0"/>
              </a:rPr>
              <a:t>pandas</a:t>
            </a:r>
          </a:p>
          <a:p>
            <a:pPr>
              <a:buFont typeface="Arial" panose="020B0604020202020204" pitchFamily="34" charset="0"/>
              <a:buChar char="•"/>
            </a:pPr>
            <a:r>
              <a:rPr lang="en-IN" sz="1400" dirty="0" err="1">
                <a:solidFill>
                  <a:srgbClr val="24292E"/>
                </a:solidFill>
                <a:latin typeface="Times New Roman" panose="02020603050405020304" pitchFamily="18" charset="0"/>
                <a:cs typeface="Times New Roman" panose="02020603050405020304" pitchFamily="18" charset="0"/>
              </a:rPr>
              <a:t>numpy</a:t>
            </a:r>
            <a:endParaRPr lang="en-IN" sz="1400" dirty="0">
              <a:solidFill>
                <a:srgbClr val="24292E"/>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1400" dirty="0" err="1">
                <a:solidFill>
                  <a:srgbClr val="24292E"/>
                </a:solidFill>
                <a:latin typeface="Times New Roman" panose="02020603050405020304" pitchFamily="18" charset="0"/>
                <a:cs typeface="Times New Roman" panose="02020603050405020304" pitchFamily="18" charset="0"/>
              </a:rPr>
              <a:t>scipy</a:t>
            </a:r>
            <a:endParaRPr lang="en-IN" sz="1400" dirty="0">
              <a:solidFill>
                <a:srgbClr val="24292E"/>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1400" dirty="0" err="1">
                <a:solidFill>
                  <a:srgbClr val="24292E"/>
                </a:solidFill>
                <a:latin typeface="Times New Roman" panose="02020603050405020304" pitchFamily="18" charset="0"/>
                <a:cs typeface="Times New Roman" panose="02020603050405020304" pitchFamily="18" charset="0"/>
              </a:rPr>
              <a:t>scikit</a:t>
            </a:r>
            <a:r>
              <a:rPr lang="en-IN" sz="1400" dirty="0">
                <a:solidFill>
                  <a:srgbClr val="24292E"/>
                </a:solidFill>
                <a:latin typeface="Times New Roman" panose="02020603050405020304" pitchFamily="18" charset="0"/>
                <a:cs typeface="Times New Roman" panose="02020603050405020304" pitchFamily="18" charset="0"/>
              </a:rPr>
              <a:t>-learn</a:t>
            </a:r>
          </a:p>
          <a:p>
            <a:pPr>
              <a:buFont typeface="Arial" panose="020B0604020202020204" pitchFamily="34" charset="0"/>
              <a:buChar char="•"/>
            </a:pPr>
            <a:r>
              <a:rPr lang="en-IN" sz="1400" dirty="0" err="1">
                <a:solidFill>
                  <a:srgbClr val="24292E"/>
                </a:solidFill>
                <a:latin typeface="Times New Roman" panose="02020603050405020304" pitchFamily="18" charset="0"/>
                <a:cs typeface="Times New Roman" panose="02020603050405020304" pitchFamily="18" charset="0"/>
              </a:rPr>
              <a:t>scikit</a:t>
            </a:r>
            <a:r>
              <a:rPr lang="en-IN" sz="1400" dirty="0">
                <a:solidFill>
                  <a:srgbClr val="24292E"/>
                </a:solidFill>
                <a:latin typeface="Times New Roman" panose="02020603050405020304" pitchFamily="18" charset="0"/>
                <a:cs typeface="Times New Roman" panose="02020603050405020304" pitchFamily="18" charset="0"/>
              </a:rPr>
              <a:t>-surprise</a:t>
            </a:r>
          </a:p>
          <a:p>
            <a:pPr>
              <a:buFont typeface="Arial" panose="020B0604020202020204" pitchFamily="34" charset="0"/>
              <a:buChar char="•"/>
            </a:pPr>
            <a:r>
              <a:rPr lang="en-IN" sz="1400" dirty="0" err="1">
                <a:solidFill>
                  <a:srgbClr val="24292E"/>
                </a:solidFill>
                <a:latin typeface="Times New Roman" panose="02020603050405020304" pitchFamily="18" charset="0"/>
                <a:cs typeface="Times New Roman" panose="02020603050405020304" pitchFamily="18" charset="0"/>
              </a:rPr>
              <a:t>lightfm</a:t>
            </a:r>
            <a:endParaRPr lang="en-IN" sz="1400" dirty="0">
              <a:solidFill>
                <a:srgbClr val="24292E"/>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1400" dirty="0">
                <a:solidFill>
                  <a:srgbClr val="24292E"/>
                </a:solidFill>
                <a:latin typeface="Times New Roman" panose="02020603050405020304" pitchFamily="18" charset="0"/>
                <a:cs typeface="Times New Roman" panose="02020603050405020304" pitchFamily="18" charset="0"/>
              </a:rPr>
              <a:t>matplotlib</a:t>
            </a:r>
          </a:p>
          <a:p>
            <a:pPr>
              <a:buFont typeface="Arial" panose="020B0604020202020204" pitchFamily="34" charset="0"/>
              <a:buChar char="•"/>
            </a:pPr>
            <a:r>
              <a:rPr lang="en-IN" sz="1400" dirty="0">
                <a:solidFill>
                  <a:srgbClr val="24292E"/>
                </a:solidFill>
                <a:latin typeface="Times New Roman" panose="02020603050405020304" pitchFamily="18" charset="0"/>
                <a:cs typeface="Times New Roman" panose="02020603050405020304" pitchFamily="18" charset="0"/>
              </a:rPr>
              <a:t>seaborn</a:t>
            </a:r>
          </a:p>
          <a:p>
            <a:pPr>
              <a:buFont typeface="Arial" panose="020B0604020202020204" pitchFamily="34" charset="0"/>
              <a:buChar char="•"/>
            </a:pPr>
            <a:r>
              <a:rPr lang="en-IN" sz="1400" dirty="0" err="1">
                <a:solidFill>
                  <a:srgbClr val="24292E"/>
                </a:solidFill>
                <a:latin typeface="Times New Roman" panose="02020603050405020304" pitchFamily="18" charset="0"/>
                <a:cs typeface="Times New Roman" panose="02020603050405020304" pitchFamily="18" charset="0"/>
              </a:rPr>
              <a:t>jupyter</a:t>
            </a:r>
            <a:r>
              <a:rPr lang="en-IN" sz="1400" dirty="0">
                <a:solidFill>
                  <a:srgbClr val="24292E"/>
                </a:solidFill>
                <a:latin typeface="Times New Roman" panose="02020603050405020304" pitchFamily="18" charset="0"/>
                <a:cs typeface="Times New Roman" panose="02020603050405020304" pitchFamily="18" charset="0"/>
              </a:rPr>
              <a:t> notebook</a:t>
            </a:r>
          </a:p>
          <a:p>
            <a:pPr>
              <a:buFont typeface="Arial" panose="020B0604020202020204" pitchFamily="34" charset="0"/>
              <a:buChar char="•"/>
            </a:pPr>
            <a:r>
              <a:rPr lang="en-IN" sz="1400" dirty="0" err="1">
                <a:solidFill>
                  <a:srgbClr val="24292E"/>
                </a:solidFill>
                <a:latin typeface="Times New Roman" panose="02020603050405020304" pitchFamily="18" charset="0"/>
                <a:cs typeface="Times New Roman" panose="02020603050405020304" pitchFamily="18" charset="0"/>
              </a:rPr>
              <a:t>jupyter</a:t>
            </a:r>
            <a:r>
              <a:rPr lang="en-IN" sz="1400" dirty="0">
                <a:solidFill>
                  <a:srgbClr val="24292E"/>
                </a:solidFill>
                <a:latin typeface="Times New Roman" panose="02020603050405020304" pitchFamily="18" charset="0"/>
                <a:cs typeface="Times New Roman" panose="02020603050405020304" pitchFamily="18" charset="0"/>
              </a:rPr>
              <a:t> lab</a:t>
            </a:r>
          </a:p>
          <a:p>
            <a:pPr>
              <a:buFont typeface="Arial" panose="020B0604020202020204" pitchFamily="34" charset="0"/>
              <a:buChar char="•"/>
            </a:pPr>
            <a:r>
              <a:rPr lang="en-IN" sz="1400" dirty="0" err="1">
                <a:solidFill>
                  <a:srgbClr val="24292E"/>
                </a:solidFill>
                <a:latin typeface="Times New Roman" panose="02020603050405020304" pitchFamily="18" charset="0"/>
                <a:cs typeface="Times New Roman" panose="02020603050405020304" pitchFamily="18" charset="0"/>
              </a:rPr>
              <a:t>textblob</a:t>
            </a:r>
            <a:endParaRPr lang="en-IN" sz="1400" b="0" i="0" dirty="0">
              <a:solidFill>
                <a:srgbClr val="24292E"/>
              </a:solidFill>
              <a:effectLst/>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IN" sz="1400" b="1" dirty="0">
                <a:solidFill>
                  <a:srgbClr val="C00000"/>
                </a:solidFill>
                <a:latin typeface="Times New Roman" panose="02020603050405020304" pitchFamily="18" charset="0"/>
                <a:cs typeface="Times New Roman" panose="02020603050405020304" pitchFamily="18" charset="0"/>
              </a:rPr>
              <a:t> </a:t>
            </a:r>
            <a:endParaRPr lang="en-IN" sz="1400" dirty="0">
              <a:latin typeface="Times New Roman" panose="02020603050405020304" pitchFamily="18" charset="0"/>
              <a:cs typeface="Times New Roman" panose="02020603050405020304" pitchFamily="18" charset="0"/>
            </a:endParaRPr>
          </a:p>
        </p:txBody>
      </p:sp>
      <p:sp>
        <p:nvSpPr>
          <p:cNvPr id="10" name="Subtitle 9">
            <a:extLst>
              <a:ext uri="{FF2B5EF4-FFF2-40B4-BE49-F238E27FC236}">
                <a16:creationId xmlns:a16="http://schemas.microsoft.com/office/drawing/2014/main" id="{377F7C8C-8557-403C-A97A-989CCECD78CF}"/>
              </a:ext>
            </a:extLst>
          </p:cNvPr>
          <p:cNvSpPr>
            <a:spLocks noGrp="1"/>
          </p:cNvSpPr>
          <p:nvPr>
            <p:ph type="subTitle" idx="1"/>
          </p:nvPr>
        </p:nvSpPr>
        <p:spPr>
          <a:xfrm>
            <a:off x="8196468" y="3260931"/>
            <a:ext cx="3432313" cy="1655762"/>
          </a:xfrm>
        </p:spPr>
        <p:txBody>
          <a:bodyPr>
            <a:normAutofit/>
          </a:bodyPr>
          <a:lstStyle/>
          <a:p>
            <a:r>
              <a:rPr lang="en-US" sz="1400" b="1" dirty="0">
                <a:latin typeface="Times New Roman" panose="02020603050405020304" pitchFamily="18" charset="0"/>
                <a:cs typeface="Times New Roman" panose="02020603050405020304" pitchFamily="18" charset="0"/>
              </a:rPr>
              <a:t>Flowchart</a:t>
            </a:r>
            <a:endParaRPr lang="en-IN" sz="1400" b="1" dirty="0">
              <a:latin typeface="Times New Roman" panose="02020603050405020304" pitchFamily="18" charset="0"/>
              <a:cs typeface="Times New Roman" panose="02020603050405020304" pitchFamily="18" charset="0"/>
            </a:endParaRPr>
          </a:p>
        </p:txBody>
      </p:sp>
      <p:pic>
        <p:nvPicPr>
          <p:cNvPr id="6" name="Picture 5" descr="A picture containing drawing&#10;&#10;Description automatically generated">
            <a:extLst>
              <a:ext uri="{FF2B5EF4-FFF2-40B4-BE49-F238E27FC236}">
                <a16:creationId xmlns:a16="http://schemas.microsoft.com/office/drawing/2014/main" id="{567F1984-1362-4500-8379-69F74AC293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2365" y="14115"/>
            <a:ext cx="3869635" cy="2027582"/>
          </a:xfrm>
          <a:prstGeom prst="rect">
            <a:avLst/>
          </a:prstGeom>
        </p:spPr>
      </p:pic>
      <p:pic>
        <p:nvPicPr>
          <p:cNvPr id="9" name="Picture 8">
            <a:extLst>
              <a:ext uri="{FF2B5EF4-FFF2-40B4-BE49-F238E27FC236}">
                <a16:creationId xmlns:a16="http://schemas.microsoft.com/office/drawing/2014/main" id="{013AE141-0B3F-41DF-B3BC-AE701693D7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9546" y="769142"/>
            <a:ext cx="6468019" cy="5923722"/>
          </a:xfrm>
          <a:prstGeom prst="rect">
            <a:avLst/>
          </a:prstGeom>
        </p:spPr>
      </p:pic>
    </p:spTree>
    <p:extLst>
      <p:ext uri="{BB962C8B-B14F-4D97-AF65-F5344CB8AC3E}">
        <p14:creationId xmlns:p14="http://schemas.microsoft.com/office/powerpoint/2010/main" val="3193468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04243" y="2103437"/>
            <a:ext cx="2898913" cy="1325563"/>
          </a:xfrm>
        </p:spPr>
        <p:txBody>
          <a:bodyPr>
            <a:normAutofit/>
          </a:bodyPr>
          <a:lstStyle/>
          <a:p>
            <a:r>
              <a:rPr lang="en-US" sz="1400" b="1" dirty="0">
                <a:latin typeface="Times New Roman" panose="02020603050405020304" pitchFamily="18" charset="0"/>
                <a:cs typeface="Times New Roman" panose="02020603050405020304" pitchFamily="18" charset="0"/>
              </a:rPr>
              <a:t>General Representation</a:t>
            </a:r>
            <a:endParaRPr lang="en-IN" sz="1400" b="1" dirty="0">
              <a:latin typeface="Times New Roman" panose="02020603050405020304" pitchFamily="18" charset="0"/>
              <a:cs typeface="Times New Roman" panose="02020603050405020304" pitchFamily="18" charset="0"/>
            </a:endParaRPr>
          </a:p>
        </p:txBody>
      </p:sp>
      <p:pic>
        <p:nvPicPr>
          <p:cNvPr id="4" name="Picture 3" descr="A picture containing drawing&#10;&#10;Description automatically generated">
            <a:extLst>
              <a:ext uri="{FF2B5EF4-FFF2-40B4-BE49-F238E27FC236}">
                <a16:creationId xmlns:a16="http://schemas.microsoft.com/office/drawing/2014/main" id="{02991A67-C1CB-4C91-ADD9-8B9349E44A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01878" y="0"/>
            <a:ext cx="3790122" cy="1765738"/>
          </a:xfrm>
          <a:prstGeom prst="rect">
            <a:avLst/>
          </a:prstGeom>
        </p:spPr>
      </p:pic>
      <p:pic>
        <p:nvPicPr>
          <p:cNvPr id="6" name="Picture 5" descr="A picture containing text&#10;&#10;Description automatically generated">
            <a:extLst>
              <a:ext uri="{FF2B5EF4-FFF2-40B4-BE49-F238E27FC236}">
                <a16:creationId xmlns:a16="http://schemas.microsoft.com/office/drawing/2014/main" id="{F0C6376E-4950-4E89-8F40-7BA0D50B23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8957" y="288948"/>
            <a:ext cx="7312921" cy="6253600"/>
          </a:xfrm>
          <a:prstGeom prst="rect">
            <a:avLst/>
          </a:prstGeom>
        </p:spPr>
      </p:pic>
    </p:spTree>
    <p:extLst>
      <p:ext uri="{BB962C8B-B14F-4D97-AF65-F5344CB8AC3E}">
        <p14:creationId xmlns:p14="http://schemas.microsoft.com/office/powerpoint/2010/main" val="2796879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4668</TotalTime>
  <Words>1855</Words>
  <Application>Microsoft Office PowerPoint</Application>
  <PresentationFormat>Widescreen</PresentationFormat>
  <Paragraphs>147</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Times New Roman</vt:lpstr>
      <vt:lpstr>Wingdings</vt:lpstr>
      <vt:lpstr>Office Theme</vt:lpstr>
      <vt:lpstr>PowerPoint Presentation</vt:lpstr>
      <vt:lpstr>  Movie Recommendation System </vt:lpstr>
      <vt:lpstr>Acknowledgement</vt:lpstr>
      <vt:lpstr>Contents</vt:lpstr>
      <vt:lpstr>Problem Definition/ Objective</vt:lpstr>
      <vt:lpstr>Introduction</vt:lpstr>
      <vt:lpstr>System Requirements</vt:lpstr>
      <vt:lpstr> </vt:lpstr>
      <vt:lpstr>General Representation</vt:lpstr>
      <vt:lpstr> </vt:lpstr>
      <vt:lpstr>## Step 7: Get a list of similar movies in descending order of similarity score  sorted_similar_movies = sorted(similar_movies,key= lambda x:x[1],reverse=True) ## Step 8: Print titles of first 50 movies i=0 for movie in sorted_similar_movies:     print (get_title_from_index(movie[0]))     i=i+1     if i&gt;50:         break</vt:lpstr>
      <vt:lpstr>PowerPoint Presentation</vt:lpstr>
      <vt:lpstr>Implementation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Mr. Md Tauseef</dc:creator>
  <cp:lastModifiedBy>harsh sharma</cp:lastModifiedBy>
  <cp:revision>90</cp:revision>
  <dcterms:created xsi:type="dcterms:W3CDTF">2019-09-30T06:23:00Z</dcterms:created>
  <dcterms:modified xsi:type="dcterms:W3CDTF">2020-07-06T14:49:15Z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1033-11.2.0.9031</vt:lpwstr>
  </property>
</Properties>
</file>